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1"/>
  </p:notesMasterIdLst>
  <p:sldIdLst>
    <p:sldId id="256" r:id="rId2"/>
    <p:sldId id="303" r:id="rId3"/>
    <p:sldId id="298" r:id="rId4"/>
    <p:sldId id="257" r:id="rId5"/>
    <p:sldId id="299" r:id="rId6"/>
    <p:sldId id="258" r:id="rId7"/>
    <p:sldId id="259" r:id="rId8"/>
    <p:sldId id="260" r:id="rId9"/>
    <p:sldId id="261" r:id="rId10"/>
    <p:sldId id="301" r:id="rId11"/>
    <p:sldId id="262" r:id="rId12"/>
    <p:sldId id="263" r:id="rId13"/>
    <p:sldId id="264" r:id="rId14"/>
    <p:sldId id="265" r:id="rId15"/>
    <p:sldId id="266" r:id="rId16"/>
    <p:sldId id="267" r:id="rId17"/>
    <p:sldId id="302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09"/>
  </p:normalViewPr>
  <p:slideViewPr>
    <p:cSldViewPr snapToGrid="0" snapToObjects="1">
      <p:cViewPr varScale="1">
        <p:scale>
          <a:sx n="81" d="100"/>
          <a:sy n="81" d="100"/>
        </p:scale>
        <p:origin x="200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C78E6-0723-6A4E-981B-AC7ECA5EB70A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BE2E6-B56F-CD42-98BF-DCEAB3519F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76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BE2E6-B56F-CD42-98BF-DCEAB3519FA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162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BE2E6-B56F-CD42-98BF-DCEAB3519FA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71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BE2E6-B56F-CD42-98BF-DCEAB3519FA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33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BE2E6-B56F-CD42-98BF-DCEAB3519FA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04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BE2E6-B56F-CD42-98BF-DCEAB3519FA6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57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9/22/17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.wikipedia.org/wiki/Java%E7%89%88%E6%9C%AC%E6%AD%B7%E5%8F%B2#Java_SE_8" TargetMode="Externa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2s.com/Tutorials/Java/java.util.function/Supplier/index.htm" TargetMode="External"/><Relationship Id="rId4" Type="http://schemas.openxmlformats.org/officeDocument/2006/relationships/hyperlink" Target="https://github.com/MasterChenGitHub/Java8FunctionProgra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ichardWarburton/java-8-lambdas-exercis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webfolder/technetwork/tutorials/obe/java/Lambda-QuickStart/index.html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webfolder/technetwork/tutorials/obe/java/Lambda-QuickStart/index.html#overview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oracle.com/javase/8/docs/api/java/util/stream/Stream.html" TargetMode="Externa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Java 8 </a:t>
            </a:r>
            <a:r>
              <a:rPr kumimoji="1" lang="zh-CN" altLang="en-US" dirty="0" smtClean="0"/>
              <a:t>函数式编程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582189"/>
          </a:xfrm>
        </p:spPr>
        <p:txBody>
          <a:bodyPr>
            <a:normAutofit/>
          </a:bodyPr>
          <a:lstStyle/>
          <a:p>
            <a:r>
              <a:rPr lang="zh-CN" altLang="en-US" dirty="0"/>
              <a:t>在思考问题时，使用不可变值和</a:t>
            </a:r>
            <a:r>
              <a:rPr lang="zh-CN" altLang="en-US" dirty="0" smtClean="0"/>
              <a:t>函数</a:t>
            </a:r>
            <a:r>
              <a:rPr lang="zh-CN" altLang="en-US" dirty="0"/>
              <a:t>，函数对一个值进行处理，映射成另一个值</a:t>
            </a:r>
            <a:r>
              <a:rPr lang="zh-CN" altLang="en-US" dirty="0" smtClean="0"/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12036" y="54309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3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0"/>
            <a:ext cx="10058400" cy="6172200"/>
          </a:xfrm>
        </p:spPr>
        <p:txBody>
          <a:bodyPr/>
          <a:lstStyle/>
          <a:p>
            <a:r>
              <a:rPr kumimoji="1" lang="en-US" altLang="zh-CN" dirty="0" err="1" smtClean="0"/>
              <a:t>FlatMap</a:t>
            </a:r>
            <a:r>
              <a:rPr kumimoji="1" lang="zh-CN" altLang="en-US" dirty="0" smtClean="0"/>
              <a:t> </a:t>
            </a:r>
            <a:r>
              <a:rPr lang="en-US" altLang="zh-CN" dirty="0" err="1"/>
              <a:t>flatMap</a:t>
            </a:r>
            <a:r>
              <a:rPr lang="en-US" altLang="zh-CN" dirty="0"/>
              <a:t> </a:t>
            </a:r>
            <a:r>
              <a:rPr lang="zh-CN" altLang="en-US" dirty="0" smtClean="0"/>
              <a:t>将</a:t>
            </a:r>
            <a:r>
              <a:rPr lang="zh-CN" altLang="en-US" dirty="0"/>
              <a:t>多个</a:t>
            </a:r>
            <a:r>
              <a:rPr lang="en-US" altLang="zh-CN" dirty="0"/>
              <a:t>Stream </a:t>
            </a:r>
            <a:r>
              <a:rPr lang="zh-CN" altLang="en-US" dirty="0"/>
              <a:t>连接成一个</a:t>
            </a:r>
            <a:r>
              <a:rPr lang="en-US" altLang="zh-CN" dirty="0" smtClean="0"/>
              <a:t>Stream</a:t>
            </a:r>
            <a:endParaRPr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81" y="540328"/>
            <a:ext cx="6613356" cy="45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0"/>
            <a:ext cx="10058400" cy="6172200"/>
          </a:xfrm>
        </p:spPr>
        <p:txBody>
          <a:bodyPr/>
          <a:lstStyle/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pPr marL="0" indent="0">
              <a:buNone/>
            </a:pPr>
            <a:r>
              <a:rPr lang="en-US" altLang="zh-CN" dirty="0" smtClean="0"/>
              <a:t>max</a:t>
            </a:r>
            <a:r>
              <a:rPr lang="zh-CN" altLang="en-US" dirty="0"/>
              <a:t>和</a:t>
            </a:r>
            <a:r>
              <a:rPr lang="en-US" altLang="zh-CN" dirty="0" smtClean="0"/>
              <a:t>min</a:t>
            </a:r>
            <a:r>
              <a:rPr lang="zh-CN" altLang="en-US" dirty="0" smtClean="0"/>
              <a:t>，</a:t>
            </a:r>
            <a:r>
              <a:rPr lang="zh-CN" altLang="en-US" dirty="0"/>
              <a:t>，返回</a:t>
            </a:r>
            <a:r>
              <a:rPr lang="en-US" altLang="zh-CN" dirty="0"/>
              <a:t>Optional </a:t>
            </a:r>
            <a:r>
              <a:rPr lang="zh-CN" altLang="en-US" dirty="0"/>
              <a:t>对象</a:t>
            </a:r>
            <a:endParaRPr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39" y="243508"/>
            <a:ext cx="7874000" cy="147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59" y="2634593"/>
            <a:ext cx="9042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7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690255"/>
            <a:ext cx="10058400" cy="44819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reduce </a:t>
            </a:r>
            <a:r>
              <a:rPr lang="zh-CN" altLang="en-US" dirty="0"/>
              <a:t>操作可以实现从一组值中生成一个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r>
              <a:rPr lang="zh-CN" altLang="en-US" dirty="0"/>
              <a:t>。在上述例子中用到的</a:t>
            </a:r>
            <a:r>
              <a:rPr lang="en-US" altLang="zh-CN" dirty="0"/>
              <a:t>count</a:t>
            </a:r>
            <a:r>
              <a:rPr lang="zh-CN" altLang="en-US" dirty="0"/>
              <a:t>、</a:t>
            </a:r>
            <a:r>
              <a:rPr lang="en-US" altLang="zh-CN" dirty="0"/>
              <a:t>min </a:t>
            </a:r>
            <a:r>
              <a:rPr lang="zh-CN" altLang="en-US" dirty="0"/>
              <a:t>和</a:t>
            </a:r>
            <a:r>
              <a:rPr lang="en-US" altLang="zh-CN" dirty="0"/>
              <a:t>max </a:t>
            </a:r>
            <a:r>
              <a:rPr lang="zh-CN" altLang="en-US" dirty="0" smtClean="0"/>
              <a:t>方法</a:t>
            </a:r>
            <a:r>
              <a:rPr lang="zh-CN" altLang="en-US" dirty="0"/>
              <a:t>，因为常用而被纳入标准库中</a:t>
            </a:r>
            <a:endParaRPr lang="zh-CN" altLang="en-US" dirty="0" smtClean="0"/>
          </a:p>
          <a:p>
            <a:r>
              <a:rPr kumimoji="1" lang="en-US" altLang="zh-CN" dirty="0" err="1" smtClean="0"/>
              <a:t>recude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fromIndex,BinaryOperator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en-US" altLang="zh-CN" dirty="0" err="1" smtClean="0"/>
              <a:t>Acc</a:t>
            </a:r>
            <a:r>
              <a:rPr kumimoji="1" lang="zh-CN" altLang="en-US" dirty="0" smtClean="0"/>
              <a:t>为累加器，保存结果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3503031"/>
            <a:ext cx="7696200" cy="15367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7613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Reduce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3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一个完整例子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 Album </a:t>
            </a:r>
            <a:r>
              <a:rPr lang="zh-CN" altLang="en-US" dirty="0"/>
              <a:t>类有个</a:t>
            </a:r>
            <a:r>
              <a:rPr lang="en-US" altLang="zh-CN" dirty="0" err="1"/>
              <a:t>getMusicians</a:t>
            </a:r>
            <a:r>
              <a:rPr lang="en-US" altLang="zh-CN" dirty="0"/>
              <a:t> </a:t>
            </a:r>
            <a:r>
              <a:rPr lang="zh-CN" altLang="en-US" dirty="0"/>
              <a:t>方法，该方法返回一个</a:t>
            </a:r>
            <a:r>
              <a:rPr lang="en-US" altLang="zh-CN" dirty="0"/>
              <a:t>Stream </a:t>
            </a:r>
            <a:r>
              <a:rPr lang="zh-CN" altLang="en-US" dirty="0"/>
              <a:t>对象，包含整张专辑中所有的</a:t>
            </a:r>
          </a:p>
          <a:p>
            <a:r>
              <a:rPr lang="zh-CN" altLang="en-US" dirty="0" smtClean="0"/>
              <a:t>表演者</a:t>
            </a:r>
            <a:r>
              <a:rPr lang="zh-CN" altLang="en-US" dirty="0"/>
              <a:t>；</a:t>
            </a:r>
            <a:endParaRPr lang="is-I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使用</a:t>
            </a:r>
            <a:r>
              <a:rPr lang="en-US" altLang="zh-CN" dirty="0"/>
              <a:t>filter </a:t>
            </a:r>
            <a:r>
              <a:rPr lang="zh-CN" altLang="en-US" dirty="0"/>
              <a:t>方法对表演者进行过滤，只保留乐队；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使用</a:t>
            </a:r>
            <a:r>
              <a:rPr lang="en-US" altLang="zh-CN" dirty="0"/>
              <a:t>map </a:t>
            </a:r>
            <a:r>
              <a:rPr lang="zh-CN" altLang="en-US" dirty="0"/>
              <a:t>方法将乐队映射为其所属国家；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使用</a:t>
            </a:r>
            <a:r>
              <a:rPr lang="en-US" altLang="zh-CN" dirty="0"/>
              <a:t>collect(</a:t>
            </a:r>
            <a:r>
              <a:rPr lang="en-US" altLang="zh-CN" dirty="0" err="1"/>
              <a:t>Collectors.toList</a:t>
            </a:r>
            <a:r>
              <a:rPr lang="en-US" altLang="zh-CN" dirty="0"/>
              <a:t>()) </a:t>
            </a:r>
            <a:r>
              <a:rPr lang="zh-CN" altLang="en-US" dirty="0"/>
              <a:t>方法将国籍放入一个列表。</a:t>
            </a:r>
          </a:p>
          <a:p>
            <a:r>
              <a:rPr lang="zh-CN" altLang="en-US" dirty="0"/>
              <a:t>最后，整合所有的操作，就得到如下代码：</a:t>
            </a:r>
          </a:p>
          <a:p>
            <a:r>
              <a:rPr lang="en-US" altLang="zh-CN" dirty="0"/>
              <a:t>Set&lt;String&gt; origins = </a:t>
            </a:r>
            <a:r>
              <a:rPr lang="en-US" altLang="zh-CN" dirty="0" err="1"/>
              <a:t>album.getMusicians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.filter(artist -&gt; </a:t>
            </a:r>
            <a:r>
              <a:rPr lang="en-US" altLang="zh-CN" dirty="0" err="1"/>
              <a:t>artist.getName</a:t>
            </a:r>
            <a:r>
              <a:rPr lang="en-US" altLang="zh-CN" dirty="0"/>
              <a:t>().</a:t>
            </a:r>
            <a:r>
              <a:rPr lang="en-US" altLang="zh-CN" dirty="0" err="1"/>
              <a:t>startsWith</a:t>
            </a:r>
            <a:r>
              <a:rPr lang="en-US" altLang="zh-CN" dirty="0"/>
              <a:t>("The"))</a:t>
            </a:r>
          </a:p>
          <a:p>
            <a:r>
              <a:rPr lang="en-US" altLang="zh-CN" dirty="0"/>
              <a:t>.map(artist -&gt; </a:t>
            </a:r>
            <a:r>
              <a:rPr lang="en-US" altLang="zh-CN" dirty="0" err="1"/>
              <a:t>artist.getNationality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.collect(</a:t>
            </a:r>
            <a:r>
              <a:rPr lang="en-US" altLang="zh-CN" dirty="0" err="1"/>
              <a:t>toSet</a:t>
            </a:r>
            <a:r>
              <a:rPr lang="en-US" altLang="zh-CN" dirty="0"/>
              <a:t>());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6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默认方法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为什么要有默认方法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java 8 </a:t>
            </a:r>
            <a:r>
              <a:rPr lang="zh-CN" altLang="en-US" dirty="0"/>
              <a:t>之前，接口与其实现类之间的 </a:t>
            </a:r>
            <a:r>
              <a:rPr lang="zh-CN" altLang="en-US" b="1" dirty="0"/>
              <a:t>耦合度</a:t>
            </a:r>
            <a:r>
              <a:rPr lang="zh-CN" altLang="en-US" dirty="0"/>
              <a:t> 太高了（</a:t>
            </a:r>
            <a:r>
              <a:rPr lang="en-US" altLang="zh-CN" b="1" dirty="0"/>
              <a:t>tightly coupled</a:t>
            </a:r>
            <a:r>
              <a:rPr lang="zh-CN" altLang="en-US" dirty="0"/>
              <a:t>），当需要为一个接口添加方法时，所有的实现类都必须随之修改。默认方法解决了这个问题，它可以为接口添加新的方法，而不会破坏已有的接口的实现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780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Optional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Optional </a:t>
            </a:r>
            <a:r>
              <a:rPr lang="zh-CN" altLang="en-US" dirty="0"/>
              <a:t>是为核心类库新设计的一个数据类型，用来替换</a:t>
            </a:r>
            <a:r>
              <a:rPr lang="en-US" altLang="zh-CN" dirty="0"/>
              <a:t>null </a:t>
            </a:r>
            <a:r>
              <a:rPr lang="zh-CN" altLang="en-US" dirty="0"/>
              <a:t>值</a:t>
            </a:r>
            <a:r>
              <a:rPr lang="zh-CN" altLang="en-US" dirty="0" smtClean="0"/>
              <a:t>。</a:t>
            </a:r>
          </a:p>
          <a:p>
            <a:r>
              <a:rPr lang="en-US" altLang="zh-CN" dirty="0"/>
              <a:t>Optional&lt;String&gt; a = </a:t>
            </a:r>
            <a:r>
              <a:rPr lang="en-US" altLang="zh-CN" dirty="0" err="1"/>
              <a:t>Optional.of</a:t>
            </a:r>
            <a:r>
              <a:rPr lang="en-US" altLang="zh-CN" dirty="0" smtClean="0"/>
              <a:t>(“a”);</a:t>
            </a:r>
            <a:endParaRPr lang="zh-CN" altLang="en-US" dirty="0" smtClean="0"/>
          </a:p>
          <a:p>
            <a:r>
              <a:rPr lang="en-US" altLang="zh-CN" dirty="0"/>
              <a:t>Optional </a:t>
            </a:r>
            <a:r>
              <a:rPr lang="en-US" altLang="zh-CN" dirty="0" err="1"/>
              <a:t>emptyOptional</a:t>
            </a:r>
            <a:r>
              <a:rPr lang="en-US" altLang="zh-CN" dirty="0"/>
              <a:t> = </a:t>
            </a:r>
            <a:r>
              <a:rPr lang="en-US" altLang="zh-CN" dirty="0" err="1"/>
              <a:t>Optional.empty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Optional </a:t>
            </a:r>
            <a:r>
              <a:rPr lang="en-US" altLang="zh-CN" dirty="0" err="1"/>
              <a:t>alsoEmpty</a:t>
            </a:r>
            <a:r>
              <a:rPr lang="en-US" altLang="zh-CN" dirty="0"/>
              <a:t> = </a:t>
            </a:r>
            <a:r>
              <a:rPr lang="en-US" altLang="zh-CN" dirty="0" err="1"/>
              <a:t>Optional.ofNullable</a:t>
            </a:r>
            <a:r>
              <a:rPr lang="en-US" altLang="zh-CN" dirty="0"/>
              <a:t>(null</a:t>
            </a:r>
            <a:r>
              <a:rPr lang="en-US" altLang="zh-CN" dirty="0" smtClean="0"/>
              <a:t>);</a:t>
            </a:r>
            <a:endParaRPr lang="zh-CN" altLang="en-US" dirty="0" smtClean="0"/>
          </a:p>
          <a:p>
            <a:endParaRPr kumimoji="1" lang="zh-CN" altLang="en-US" dirty="0"/>
          </a:p>
          <a:p>
            <a:r>
              <a:rPr lang="en-US" altLang="zh-CN" dirty="0" err="1"/>
              <a:t>assertEquals</a:t>
            </a:r>
            <a:r>
              <a:rPr lang="en-US" altLang="zh-CN" dirty="0"/>
              <a:t>("b", </a:t>
            </a:r>
            <a:r>
              <a:rPr lang="en-US" altLang="zh-CN" dirty="0" err="1"/>
              <a:t>emptyOptional.orElse</a:t>
            </a:r>
            <a:r>
              <a:rPr lang="en-US" altLang="zh-CN" dirty="0"/>
              <a:t>("b"));</a:t>
            </a:r>
          </a:p>
          <a:p>
            <a:r>
              <a:rPr lang="en-US" altLang="zh-CN" dirty="0" err="1"/>
              <a:t>assertEquals</a:t>
            </a:r>
            <a:r>
              <a:rPr lang="en-US" altLang="zh-CN" dirty="0"/>
              <a:t>("c", </a:t>
            </a:r>
            <a:r>
              <a:rPr lang="en-US" altLang="zh-CN" dirty="0" err="1"/>
              <a:t>emptyOptional.orElseGet</a:t>
            </a:r>
            <a:r>
              <a:rPr lang="en-US" altLang="zh-CN" dirty="0"/>
              <a:t>(() -&gt; "c"));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2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方法引用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标准语法为</a:t>
            </a:r>
            <a:r>
              <a:rPr lang="en-US" altLang="zh-CN" dirty="0" err="1"/>
              <a:t>Classname</a:t>
            </a:r>
            <a:r>
              <a:rPr lang="en-US" altLang="zh-CN" dirty="0"/>
              <a:t>::</a:t>
            </a:r>
            <a:r>
              <a:rPr lang="en-US" altLang="zh-CN" dirty="0" err="1"/>
              <a:t>methodName</a:t>
            </a:r>
            <a:r>
              <a:rPr lang="zh-CN" altLang="en-US" dirty="0"/>
              <a:t>。需要注意的是，虽然这是一个方法，但不需要在后面加括号，因为这里并不调用该方法。我们只是提供了和</a:t>
            </a:r>
            <a:r>
              <a:rPr lang="en-US" altLang="zh-CN" dirty="0"/>
              <a:t>Lambda </a:t>
            </a:r>
            <a:r>
              <a:rPr lang="zh-CN" altLang="en-US" dirty="0"/>
              <a:t>表达式等价的一种结构</a:t>
            </a:r>
            <a:r>
              <a:rPr lang="zh-CN" altLang="en-US" dirty="0" smtClean="0"/>
              <a:t>，</a:t>
            </a:r>
            <a:r>
              <a:rPr lang="zh-CN" altLang="en-US" dirty="0"/>
              <a:t>在需要时才会调用。凡是使用</a:t>
            </a:r>
            <a:r>
              <a:rPr lang="en-US" altLang="zh-CN" dirty="0"/>
              <a:t>Lambda </a:t>
            </a:r>
            <a:r>
              <a:rPr lang="zh-CN" altLang="en-US" dirty="0"/>
              <a:t>表达式的地方，就可以使用方法引用。</a:t>
            </a:r>
            <a:endParaRPr kumimoji="1" lang="zh-CN" altLang="en-US" dirty="0"/>
          </a:p>
          <a:p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Lambda </a:t>
            </a:r>
            <a:r>
              <a:rPr lang="zh-CN" altLang="en-US" dirty="0"/>
              <a:t>的表达式如下：</a:t>
            </a:r>
          </a:p>
          <a:p>
            <a:r>
              <a:rPr lang="en-US" altLang="zh-CN" dirty="0"/>
              <a:t>artist -&gt; </a:t>
            </a:r>
            <a:r>
              <a:rPr lang="en-US" altLang="zh-CN" dirty="0" err="1"/>
              <a:t>artist.getName</a:t>
            </a:r>
            <a:r>
              <a:rPr lang="en-US" altLang="zh-CN" dirty="0" smtClean="0"/>
              <a:t>()</a:t>
            </a:r>
            <a:endParaRPr lang="zh-CN" altLang="en-US" dirty="0" smtClean="0"/>
          </a:p>
          <a:p>
            <a:endParaRPr kumimoji="1" lang="zh-CN" altLang="en-US" dirty="0"/>
          </a:p>
          <a:p>
            <a:r>
              <a:rPr lang="zh-CN" altLang="en-US" dirty="0"/>
              <a:t>用方法引用重写上面的</a:t>
            </a:r>
            <a:r>
              <a:rPr lang="en-US" altLang="zh-CN" dirty="0"/>
              <a:t>Lambda </a:t>
            </a:r>
            <a:r>
              <a:rPr lang="zh-CN" altLang="en-US" dirty="0"/>
              <a:t>表达式，代码如下：</a:t>
            </a:r>
          </a:p>
          <a:p>
            <a:r>
              <a:rPr lang="en-US" altLang="zh-CN" dirty="0"/>
              <a:t>Artist::</a:t>
            </a:r>
            <a:r>
              <a:rPr lang="en-US" altLang="zh-CN" dirty="0" err="1" smtClean="0"/>
              <a:t>getName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402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foreach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forEach</a:t>
            </a:r>
            <a:r>
              <a:rPr kumimoji="1" lang="zh-CN" altLang="en-US" dirty="0"/>
              <a:t>  </a:t>
            </a:r>
            <a:r>
              <a:rPr kumimoji="1" lang="zh-CN" altLang="en-US" dirty="0" smtClean="0"/>
              <a:t>   遍历</a:t>
            </a:r>
            <a:endParaRPr kumimoji="1" lang="zh-CN" altLang="en-US" dirty="0"/>
          </a:p>
          <a:p>
            <a:r>
              <a:rPr kumimoji="1" lang="en-US" altLang="zh-CN" dirty="0" err="1" smtClean="0"/>
              <a:t>forEachOrdered</a:t>
            </a:r>
            <a:r>
              <a:rPr kumimoji="1" lang="zh-CN" altLang="en-US" dirty="0" smtClean="0"/>
              <a:t>   按顺序遍历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6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zh-CN" altLang="en-US" dirty="0" smtClean="0"/>
              <a:t>收集器</a:t>
            </a:r>
            <a:r>
              <a:rPr lang="en-US" altLang="zh-CN" dirty="0" smtClean="0"/>
              <a:t>collect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　使用</a:t>
            </a:r>
            <a:r>
              <a:rPr lang="en-US" altLang="zh-CN" dirty="0" err="1"/>
              <a:t>toCollection</a:t>
            </a:r>
            <a:r>
              <a:rPr lang="zh-CN" altLang="en-US" dirty="0"/>
              <a:t>，用定制的集合收集元素</a:t>
            </a:r>
          </a:p>
          <a:p>
            <a:r>
              <a:rPr lang="en-US" altLang="zh-CN" dirty="0"/>
              <a:t>	Stream&lt;String&gt; stream=</a:t>
            </a:r>
            <a:r>
              <a:rPr lang="en-US" altLang="zh-CN" dirty="0" err="1"/>
              <a:t>Stream.</a:t>
            </a:r>
            <a:r>
              <a:rPr lang="en-US" altLang="zh-CN" i="1" dirty="0" err="1"/>
              <a:t>of</a:t>
            </a:r>
            <a:r>
              <a:rPr lang="en-US" altLang="zh-CN" i="1" dirty="0"/>
              <a:t>("</a:t>
            </a:r>
            <a:r>
              <a:rPr lang="en-US" altLang="zh-CN" i="1" dirty="0" err="1"/>
              <a:t>a","b","c</a:t>
            </a:r>
            <a:r>
              <a:rPr lang="en-US" altLang="zh-CN" i="1" dirty="0"/>
              <a:t>");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stream.collect</a:t>
            </a:r>
            <a:r>
              <a:rPr lang="en-US" altLang="zh-CN" dirty="0"/>
              <a:t>(</a:t>
            </a:r>
            <a:r>
              <a:rPr lang="en-US" altLang="zh-CN" dirty="0" err="1"/>
              <a:t>Collectors.</a:t>
            </a:r>
            <a:r>
              <a:rPr lang="en-US" altLang="zh-CN" i="1" dirty="0" err="1"/>
              <a:t>toList</a:t>
            </a:r>
            <a:r>
              <a:rPr lang="en-US" altLang="zh-CN" i="1" dirty="0"/>
              <a:t>());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stream.collect</a:t>
            </a:r>
            <a:r>
              <a:rPr lang="en-US" altLang="zh-CN" dirty="0"/>
              <a:t>(</a:t>
            </a:r>
            <a:r>
              <a:rPr lang="en-US" altLang="zh-CN" dirty="0" err="1"/>
              <a:t>Collectors.toList</a:t>
            </a:r>
            <a:r>
              <a:rPr lang="en-US" altLang="zh-CN" dirty="0"/>
              <a:t>(</a:t>
            </a:r>
            <a:r>
              <a:rPr lang="en-US" altLang="zh-CN" dirty="0" err="1"/>
              <a:t>LinkedList</a:t>
            </a:r>
            <a:r>
              <a:rPr lang="en-US" altLang="zh-CN" dirty="0"/>
              <a:t>::</a:t>
            </a:r>
            <a:r>
              <a:rPr lang="en-US" altLang="zh-CN" b="1" dirty="0"/>
              <a:t>new));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stream.collect</a:t>
            </a:r>
            <a:r>
              <a:rPr lang="en-US" altLang="zh-CN" dirty="0"/>
              <a:t>(</a:t>
            </a:r>
            <a:r>
              <a:rPr lang="en-US" altLang="zh-CN" dirty="0" err="1"/>
              <a:t>Collectors.</a:t>
            </a:r>
            <a:r>
              <a:rPr lang="en-US" altLang="zh-CN" i="1" dirty="0" err="1"/>
              <a:t>toSet</a:t>
            </a:r>
            <a:r>
              <a:rPr lang="en-US" altLang="zh-CN" i="1" dirty="0"/>
              <a:t>());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stream.collect</a:t>
            </a:r>
            <a:r>
              <a:rPr lang="en-US" altLang="zh-CN" dirty="0"/>
              <a:t>(</a:t>
            </a:r>
            <a:r>
              <a:rPr lang="en-US" altLang="zh-CN" dirty="0" err="1"/>
              <a:t>Collectors.</a:t>
            </a:r>
            <a:r>
              <a:rPr lang="en-US" altLang="zh-CN" i="1" dirty="0" err="1"/>
              <a:t>toSet</a:t>
            </a:r>
            <a:r>
              <a:rPr lang="en-US" altLang="zh-CN" i="1" dirty="0"/>
              <a:t>(</a:t>
            </a:r>
            <a:r>
              <a:rPr lang="en-US" altLang="zh-CN" i="1" dirty="0" err="1"/>
              <a:t>TreeSet</a:t>
            </a:r>
            <a:r>
              <a:rPr lang="en-US" altLang="zh-CN" i="1" dirty="0"/>
              <a:t>::</a:t>
            </a:r>
            <a:r>
              <a:rPr lang="en-US" altLang="zh-CN" b="1" i="1" dirty="0"/>
              <a:t>new));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stream.collect</a:t>
            </a:r>
            <a:r>
              <a:rPr lang="en-US" altLang="zh-CN" dirty="0"/>
              <a:t>(</a:t>
            </a:r>
            <a:r>
              <a:rPr lang="en-US" altLang="zh-CN" dirty="0" err="1"/>
              <a:t>Collectors.</a:t>
            </a:r>
            <a:r>
              <a:rPr lang="en-US" altLang="zh-CN" i="1" dirty="0" err="1"/>
              <a:t>toMap</a:t>
            </a:r>
            <a:r>
              <a:rPr lang="en-US" altLang="zh-CN" i="1" dirty="0"/>
              <a:t>(m -&gt;m , m -&gt; </a:t>
            </a:r>
            <a:r>
              <a:rPr lang="en-US" altLang="zh-CN" i="1" dirty="0" err="1"/>
              <a:t>m+"s</a:t>
            </a:r>
            <a:r>
              <a:rPr lang="en-US" altLang="zh-CN" i="1" dirty="0"/>
              <a:t>"));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stream.collect</a:t>
            </a:r>
            <a:r>
              <a:rPr lang="en-US" altLang="zh-CN" dirty="0"/>
              <a:t>(</a:t>
            </a:r>
            <a:r>
              <a:rPr lang="en-US" altLang="zh-CN" dirty="0" err="1"/>
              <a:t>Collectors.toConcurrentMap</a:t>
            </a:r>
            <a:r>
              <a:rPr lang="en-US" altLang="zh-CN" dirty="0"/>
              <a:t>(m -&gt;m , m -&gt; </a:t>
            </a:r>
            <a:r>
              <a:rPr lang="en-US" altLang="zh-CN" dirty="0" err="1"/>
              <a:t>m</a:t>
            </a:r>
            <a:r>
              <a:rPr lang="en-US" altLang="zh-CN" dirty="0" err="1" smtClean="0"/>
              <a:t>+“s</a:t>
            </a:r>
            <a:r>
              <a:rPr lang="en-US" altLang="zh-CN" dirty="0" smtClean="0"/>
              <a:t>”));</a:t>
            </a:r>
            <a:endParaRPr lang="zh-CN" altLang="en-US" dirty="0" smtClean="0"/>
          </a:p>
          <a:p>
            <a:r>
              <a:rPr lang="en-US" altLang="zh-CN" dirty="0" err="1"/>
              <a:t>stream.collect</a:t>
            </a:r>
            <a:r>
              <a:rPr lang="en-US" altLang="zh-CN" dirty="0"/>
              <a:t>(</a:t>
            </a:r>
            <a:r>
              <a:rPr lang="en-US" altLang="zh-CN" dirty="0" err="1"/>
              <a:t>Collectors.</a:t>
            </a:r>
            <a:r>
              <a:rPr lang="en-US" altLang="zh-CN" i="1" dirty="0" err="1"/>
              <a:t>maxBy</a:t>
            </a:r>
            <a:r>
              <a:rPr lang="en-US" altLang="zh-CN" i="1" dirty="0"/>
              <a:t>(</a:t>
            </a:r>
            <a:r>
              <a:rPr lang="en-US" altLang="zh-CN" i="1" dirty="0" err="1"/>
              <a:t>Comparator.comparing</a:t>
            </a:r>
            <a:r>
              <a:rPr lang="en-US" altLang="zh-CN" i="1" dirty="0"/>
              <a:t>(t -&gt; </a:t>
            </a:r>
            <a:r>
              <a:rPr lang="en-US" altLang="zh-CN" i="1" dirty="0" err="1"/>
              <a:t>t.hashCode</a:t>
            </a:r>
            <a:r>
              <a:rPr lang="en-US" altLang="zh-CN" i="1" dirty="0"/>
              <a:t>()))).get()</a:t>
            </a:r>
            <a:endParaRPr lang="zh-CN" altLang="en-US" dirty="0" smtClean="0"/>
          </a:p>
          <a:p>
            <a:r>
              <a:rPr lang="en-US" altLang="zh-CN" dirty="0"/>
              <a:t>Map&lt;String, List&lt;Person&gt;&gt; </a:t>
            </a:r>
            <a:r>
              <a:rPr lang="en-US" altLang="zh-CN" dirty="0" err="1" smtClean="0"/>
              <a:t>peopleByCity</a:t>
            </a:r>
            <a:r>
              <a:rPr lang="en-US" altLang="zh-CN" dirty="0" smtClean="0"/>
              <a:t>= </a:t>
            </a:r>
            <a:r>
              <a:rPr lang="en-US" altLang="zh-CN" dirty="0" err="1"/>
              <a:t>personStream.collect</a:t>
            </a:r>
            <a:r>
              <a:rPr lang="en-US" altLang="zh-CN" dirty="0"/>
              <a:t>(</a:t>
            </a:r>
            <a:r>
              <a:rPr lang="en-US" altLang="zh-CN" dirty="0" err="1"/>
              <a:t>Collectors.groupingBy</a:t>
            </a:r>
            <a:r>
              <a:rPr lang="en-US" altLang="zh-CN" dirty="0"/>
              <a:t>(Person::</a:t>
            </a:r>
            <a:r>
              <a:rPr lang="en-US" altLang="zh-CN" dirty="0" err="1"/>
              <a:t>getCity</a:t>
            </a:r>
            <a:r>
              <a:rPr lang="en-US" altLang="zh-CN" dirty="0"/>
              <a:t>));</a:t>
            </a:r>
          </a:p>
          <a:p>
            <a:r>
              <a:rPr lang="mr-IN" altLang="zh-CN" dirty="0"/>
              <a:t>   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86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转换成值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　找出成员最多的乐队</a:t>
            </a:r>
          </a:p>
          <a:p>
            <a:r>
              <a:rPr lang="en-US" altLang="zh-CN" dirty="0"/>
              <a:t>public Optional&lt;Artist&gt; </a:t>
            </a:r>
            <a:r>
              <a:rPr lang="en-US" altLang="zh-CN" dirty="0" err="1"/>
              <a:t>biggestGroup</a:t>
            </a:r>
            <a:r>
              <a:rPr lang="en-US" altLang="zh-CN" dirty="0"/>
              <a:t>(Stream&lt;Artist&gt; artists) {</a:t>
            </a:r>
          </a:p>
          <a:p>
            <a:r>
              <a:rPr lang="en-US" altLang="zh-CN" dirty="0"/>
              <a:t>Function&lt;</a:t>
            </a:r>
            <a:r>
              <a:rPr lang="en-US" altLang="zh-CN" dirty="0" err="1"/>
              <a:t>Artist,Long</a:t>
            </a:r>
            <a:r>
              <a:rPr lang="en-US" altLang="zh-CN" dirty="0"/>
              <a:t>&gt; </a:t>
            </a:r>
            <a:r>
              <a:rPr lang="en-US" altLang="zh-CN" dirty="0" err="1"/>
              <a:t>getCount</a:t>
            </a:r>
            <a:r>
              <a:rPr lang="en-US" altLang="zh-CN" dirty="0"/>
              <a:t> = artist -&gt; </a:t>
            </a:r>
            <a:r>
              <a:rPr lang="en-US" altLang="zh-CN" dirty="0" err="1"/>
              <a:t>artist.getMembers</a:t>
            </a:r>
            <a:r>
              <a:rPr lang="en-US" altLang="zh-CN" dirty="0"/>
              <a:t>().count();</a:t>
            </a:r>
          </a:p>
          <a:p>
            <a:r>
              <a:rPr lang="en-US" altLang="zh-CN" dirty="0"/>
              <a:t>return </a:t>
            </a:r>
            <a:r>
              <a:rPr lang="en-US" altLang="zh-CN" dirty="0" err="1" smtClean="0"/>
              <a:t>artists.collect</a:t>
            </a:r>
            <a:r>
              <a:rPr lang="en-US" altLang="zh-CN" dirty="0" smtClean="0"/>
              <a:t>(</a:t>
            </a:r>
            <a:r>
              <a:rPr lang="en-US" altLang="zh-CN" dirty="0" err="1"/>
              <a:t>Collectors.</a:t>
            </a:r>
            <a:r>
              <a:rPr lang="en-US" altLang="zh-CN" dirty="0" err="1" smtClean="0"/>
              <a:t>maxBy</a:t>
            </a:r>
            <a:r>
              <a:rPr lang="en-US" altLang="zh-CN" dirty="0" smtClean="0"/>
              <a:t>(comparing(</a:t>
            </a:r>
            <a:r>
              <a:rPr lang="en-US" altLang="zh-CN" dirty="0" err="1" smtClean="0"/>
              <a:t>getCount</a:t>
            </a:r>
            <a:r>
              <a:rPr lang="en-US" altLang="zh-CN" dirty="0"/>
              <a:t>)));</a:t>
            </a:r>
          </a:p>
          <a:p>
            <a:r>
              <a:rPr lang="en-US" altLang="zh-CN" dirty="0" smtClean="0"/>
              <a:t>}</a:t>
            </a:r>
            <a:endParaRPr lang="zh-CN" altLang="en-US" dirty="0" smtClean="0"/>
          </a:p>
          <a:p>
            <a:r>
              <a:rPr lang="zh-CN" altLang="en-US" dirty="0"/>
              <a:t>　找出一组专辑上曲目的平均数</a:t>
            </a:r>
          </a:p>
          <a:p>
            <a:r>
              <a:rPr lang="en-US" altLang="zh-CN" dirty="0"/>
              <a:t>public double </a:t>
            </a:r>
            <a:r>
              <a:rPr lang="en-US" altLang="zh-CN" dirty="0" err="1"/>
              <a:t>averageNumberOfTracks</a:t>
            </a:r>
            <a:r>
              <a:rPr lang="en-US" altLang="zh-CN" dirty="0"/>
              <a:t>(List&lt;Album&gt; albums) {</a:t>
            </a:r>
          </a:p>
          <a:p>
            <a:r>
              <a:rPr lang="en-US" altLang="zh-CN" dirty="0"/>
              <a:t>return </a:t>
            </a:r>
            <a:r>
              <a:rPr lang="en-US" altLang="zh-CN" dirty="0" err="1"/>
              <a:t>albums.stream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.</a:t>
            </a:r>
            <a:r>
              <a:rPr lang="en-US" altLang="zh-CN" dirty="0" smtClean="0"/>
              <a:t>collect(</a:t>
            </a:r>
            <a:r>
              <a:rPr lang="en-US" altLang="zh-CN" dirty="0" err="1"/>
              <a:t>Collectors.</a:t>
            </a:r>
            <a:r>
              <a:rPr lang="en-US" altLang="zh-CN" dirty="0" err="1" smtClean="0"/>
              <a:t>averagingInt</a:t>
            </a:r>
            <a:r>
              <a:rPr lang="en-US" altLang="zh-CN" dirty="0" smtClean="0"/>
              <a:t>(album </a:t>
            </a:r>
            <a:r>
              <a:rPr lang="en-US" altLang="zh-CN" dirty="0"/>
              <a:t>-&gt; </a:t>
            </a:r>
            <a:r>
              <a:rPr lang="en-US" altLang="zh-CN" dirty="0" err="1"/>
              <a:t>album.getTrackList</a:t>
            </a:r>
            <a:r>
              <a:rPr lang="en-US" altLang="zh-CN" dirty="0"/>
              <a:t>().size()));</a:t>
            </a:r>
          </a:p>
          <a:p>
            <a:r>
              <a:rPr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96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学习目标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r>
              <a:rPr kumimoji="1" lang="en-US" altLang="zh-CN" dirty="0" smtClean="0"/>
              <a:t>1.</a:t>
            </a:r>
            <a:r>
              <a:rPr kumimoji="1" lang="en-US" altLang="zh-CN" dirty="0" smtClean="0"/>
              <a:t>Lambda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2.Stream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5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　将艺术家组成的流分成乐队和独唱歌手两部分</a:t>
            </a:r>
          </a:p>
          <a:p>
            <a:r>
              <a:rPr lang="en-US" altLang="zh-CN" dirty="0"/>
              <a:t>public Map&lt;Boolean, List&lt;Artist&gt;&gt; </a:t>
            </a:r>
            <a:r>
              <a:rPr lang="en-US" altLang="zh-CN" dirty="0" err="1"/>
              <a:t>bandsAndSolo</a:t>
            </a:r>
            <a:r>
              <a:rPr lang="en-US" altLang="zh-CN" dirty="0"/>
              <a:t>(Stream&lt;Artist&gt; artists) {</a:t>
            </a:r>
          </a:p>
          <a:p>
            <a:r>
              <a:rPr lang="en-US" altLang="zh-CN" dirty="0"/>
              <a:t>return </a:t>
            </a:r>
            <a:r>
              <a:rPr lang="en-US" altLang="zh-CN" dirty="0" err="1"/>
              <a:t>artists.collect</a:t>
            </a:r>
            <a:r>
              <a:rPr lang="en-US" altLang="zh-CN" dirty="0"/>
              <a:t>(</a:t>
            </a:r>
            <a:r>
              <a:rPr lang="en-US" altLang="zh-CN" dirty="0" err="1"/>
              <a:t>partitioningBy</a:t>
            </a:r>
            <a:r>
              <a:rPr lang="en-US" altLang="zh-CN" dirty="0"/>
              <a:t>(artist -&gt; </a:t>
            </a:r>
            <a:r>
              <a:rPr lang="en-US" altLang="zh-CN" dirty="0" err="1"/>
              <a:t>artist.isSolo</a:t>
            </a:r>
            <a:r>
              <a:rPr lang="en-US" altLang="zh-CN" dirty="0"/>
              <a:t>()));</a:t>
            </a:r>
          </a:p>
          <a:p>
            <a:r>
              <a:rPr lang="en-US" altLang="zh-CN" dirty="0" smtClean="0"/>
              <a:t>}</a:t>
            </a:r>
            <a:endParaRPr lang="zh-CN" altLang="en-US" dirty="0" smtClean="0"/>
          </a:p>
          <a:p>
            <a:endParaRPr kumimoji="1" lang="zh-CN" altLang="en-US" dirty="0"/>
          </a:p>
          <a:p>
            <a:r>
              <a:rPr lang="zh-CN" altLang="en-US" dirty="0"/>
              <a:t>使用方法引用将艺术家组成的</a:t>
            </a:r>
            <a:r>
              <a:rPr lang="en-US" altLang="zh-CN" dirty="0"/>
              <a:t>Stream </a:t>
            </a:r>
            <a:r>
              <a:rPr lang="zh-CN" altLang="en-US" dirty="0"/>
              <a:t>分成乐队和独唱歌手两部分</a:t>
            </a:r>
          </a:p>
          <a:p>
            <a:r>
              <a:rPr lang="en-US" altLang="zh-CN" dirty="0"/>
              <a:t>public Map&lt;Boolean, List&lt;Artist&gt;&gt; </a:t>
            </a:r>
            <a:r>
              <a:rPr lang="en-US" altLang="zh-CN" dirty="0" err="1"/>
              <a:t>bandsAndSoloRef</a:t>
            </a:r>
            <a:r>
              <a:rPr lang="en-US" altLang="zh-CN" dirty="0"/>
              <a:t>(Stream&lt;Artist&gt; artists) {</a:t>
            </a:r>
          </a:p>
          <a:p>
            <a:r>
              <a:rPr lang="en-US" altLang="zh-CN" dirty="0"/>
              <a:t>return </a:t>
            </a:r>
            <a:r>
              <a:rPr lang="en-US" altLang="zh-CN" dirty="0" err="1"/>
              <a:t>artists.collect</a:t>
            </a:r>
            <a:r>
              <a:rPr lang="en-US" altLang="zh-CN" dirty="0"/>
              <a:t>(</a:t>
            </a:r>
            <a:r>
              <a:rPr lang="en-US" altLang="zh-CN" dirty="0" err="1"/>
              <a:t>partitioningBy</a:t>
            </a:r>
            <a:r>
              <a:rPr lang="en-US" altLang="zh-CN" dirty="0"/>
              <a:t>(Artist::</a:t>
            </a:r>
            <a:r>
              <a:rPr lang="en-US" altLang="zh-CN" dirty="0" err="1"/>
              <a:t>isSolo</a:t>
            </a:r>
            <a:r>
              <a:rPr lang="en-US" altLang="zh-CN" dirty="0"/>
              <a:t>));</a:t>
            </a:r>
          </a:p>
          <a:p>
            <a:r>
              <a:rPr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56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　使用主唱对专辑分组</a:t>
            </a:r>
          </a:p>
          <a:p>
            <a:r>
              <a:rPr lang="en-US" altLang="zh-CN" dirty="0"/>
              <a:t>public Map&lt;Artist, List&lt;Album&gt;&gt; </a:t>
            </a:r>
            <a:r>
              <a:rPr lang="en-US" altLang="zh-CN" dirty="0" err="1"/>
              <a:t>albumsByArtist</a:t>
            </a:r>
            <a:r>
              <a:rPr lang="en-US" altLang="zh-CN" dirty="0"/>
              <a:t>(Stream&lt;Album&gt; albums) {</a:t>
            </a:r>
          </a:p>
          <a:p>
            <a:r>
              <a:rPr lang="en-US" altLang="zh-CN" dirty="0"/>
              <a:t>return </a:t>
            </a:r>
            <a:r>
              <a:rPr lang="en-US" altLang="zh-CN" dirty="0" err="1" smtClean="0"/>
              <a:t>albums.collect</a:t>
            </a:r>
            <a:r>
              <a:rPr lang="en-US" altLang="zh-CN" dirty="0" smtClean="0"/>
              <a:t>(</a:t>
            </a:r>
            <a:r>
              <a:rPr lang="en-US" altLang="zh-CN" dirty="0" err="1"/>
              <a:t>Collectors.</a:t>
            </a:r>
            <a:r>
              <a:rPr lang="en-US" altLang="zh-CN" dirty="0" err="1" smtClean="0"/>
              <a:t>groupingBy</a:t>
            </a:r>
            <a:r>
              <a:rPr lang="en-US" altLang="zh-CN" dirty="0" smtClean="0"/>
              <a:t>(album </a:t>
            </a:r>
            <a:r>
              <a:rPr lang="en-US" altLang="zh-CN" dirty="0"/>
              <a:t>-&gt; </a:t>
            </a:r>
            <a:r>
              <a:rPr lang="en-US" altLang="zh-CN" dirty="0" err="1"/>
              <a:t>album.getMainMusician</a:t>
            </a:r>
            <a:r>
              <a:rPr lang="en-US" altLang="zh-CN" dirty="0"/>
              <a:t>()));</a:t>
            </a:r>
          </a:p>
          <a:p>
            <a:r>
              <a:rPr lang="en-US" altLang="zh-CN" dirty="0" smtClean="0"/>
              <a:t>}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009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字符串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　使用</a:t>
            </a:r>
            <a:r>
              <a:rPr lang="en-US" altLang="zh-CN" dirty="0"/>
              <a:t>for </a:t>
            </a:r>
            <a:r>
              <a:rPr lang="zh-CN" altLang="en-US" dirty="0"/>
              <a:t>循环格式化艺术家姓名</a:t>
            </a:r>
          </a:p>
          <a:p>
            <a:r>
              <a:rPr lang="en-US" altLang="zh-CN" dirty="0" err="1"/>
              <a:t>StringBuilder</a:t>
            </a:r>
            <a:r>
              <a:rPr lang="en-US" altLang="zh-CN" dirty="0"/>
              <a:t> builder = new </a:t>
            </a:r>
            <a:r>
              <a:rPr lang="en-US" altLang="zh-CN" dirty="0" err="1"/>
              <a:t>StringBuilder</a:t>
            </a:r>
            <a:r>
              <a:rPr lang="en-US" altLang="zh-CN" dirty="0"/>
              <a:t>("[");</a:t>
            </a:r>
          </a:p>
          <a:p>
            <a:r>
              <a:rPr lang="en-US" altLang="zh-CN" dirty="0"/>
              <a:t>for (Artist artist : artists) {</a:t>
            </a:r>
          </a:p>
          <a:p>
            <a:r>
              <a:rPr lang="en-US" altLang="zh-CN" dirty="0"/>
              <a:t>if (</a:t>
            </a:r>
            <a:r>
              <a:rPr lang="en-US" altLang="zh-CN" dirty="0" err="1"/>
              <a:t>builder.length</a:t>
            </a:r>
            <a:r>
              <a:rPr lang="en-US" altLang="zh-CN" dirty="0"/>
              <a:t>() &gt; 1)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(", ");</a:t>
            </a:r>
          </a:p>
          <a:p>
            <a:r>
              <a:rPr lang="en-US" altLang="zh-CN" dirty="0"/>
              <a:t>String name = </a:t>
            </a:r>
            <a:r>
              <a:rPr lang="en-US" altLang="zh-CN" dirty="0" err="1"/>
              <a:t>artist.getName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(name);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("]");</a:t>
            </a:r>
          </a:p>
          <a:p>
            <a:r>
              <a:rPr lang="en-US" altLang="zh-CN" dirty="0"/>
              <a:t>String result = </a:t>
            </a:r>
            <a:r>
              <a:rPr lang="en-US" altLang="zh-CN" dirty="0" err="1"/>
              <a:t>builder.toString</a:t>
            </a:r>
            <a:r>
              <a:rPr lang="en-US" altLang="zh-CN" dirty="0"/>
              <a:t>();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69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73421"/>
            <a:ext cx="10058400" cy="5998779"/>
          </a:xfrm>
        </p:spPr>
        <p:txBody>
          <a:bodyPr/>
          <a:lstStyle/>
          <a:p>
            <a:r>
              <a:rPr lang="zh-CN" altLang="en-US" dirty="0"/>
              <a:t>　使用流和收集器格式化艺术家</a:t>
            </a:r>
            <a:r>
              <a:rPr lang="zh-CN" altLang="en-US" dirty="0" smtClean="0"/>
              <a:t>姓名</a:t>
            </a:r>
          </a:p>
          <a:p>
            <a:r>
              <a:rPr lang="en-US" altLang="zh-CN" dirty="0"/>
              <a:t>joining(</a:t>
            </a:r>
            <a:r>
              <a:rPr lang="en-US" altLang="zh-CN" dirty="0" err="1"/>
              <a:t>CharSequence</a:t>
            </a:r>
            <a:r>
              <a:rPr lang="en-US" altLang="zh-CN" dirty="0"/>
              <a:t> delimiter, </a:t>
            </a:r>
            <a:r>
              <a:rPr lang="en-US" altLang="zh-CN" dirty="0" err="1"/>
              <a:t>CharSequence</a:t>
            </a:r>
            <a:r>
              <a:rPr lang="en-US" altLang="zh-CN" dirty="0"/>
              <a:t> prefix, </a:t>
            </a:r>
            <a:r>
              <a:rPr lang="en-US" altLang="zh-CN" dirty="0" err="1"/>
              <a:t>CharSequence</a:t>
            </a:r>
            <a:r>
              <a:rPr lang="en-US" altLang="zh-CN" dirty="0"/>
              <a:t> suffix)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String result 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artists.stream</a:t>
            </a:r>
            <a:r>
              <a:rPr lang="en-US" altLang="zh-CN" dirty="0"/>
              <a:t>()</a:t>
            </a:r>
          </a:p>
          <a:p>
            <a:r>
              <a:rPr lang="zh-CN" altLang="en-US" dirty="0" smtClean="0"/>
              <a:t>                         </a:t>
            </a:r>
            <a:r>
              <a:rPr lang="en-US" altLang="zh-CN" dirty="0" smtClean="0"/>
              <a:t>.</a:t>
            </a:r>
            <a:r>
              <a:rPr lang="en-US" altLang="zh-CN" dirty="0"/>
              <a:t>map(Artist::</a:t>
            </a:r>
            <a:r>
              <a:rPr lang="en-US" altLang="zh-CN" dirty="0" err="1"/>
              <a:t>getName</a:t>
            </a:r>
            <a:r>
              <a:rPr lang="en-US" altLang="zh-CN" dirty="0"/>
              <a:t>)</a:t>
            </a:r>
          </a:p>
          <a:p>
            <a:r>
              <a:rPr lang="zh-CN" altLang="en-US" dirty="0" smtClean="0"/>
              <a:t>                         </a:t>
            </a:r>
            <a:r>
              <a:rPr lang="en-US" altLang="zh-CN" dirty="0" smtClean="0"/>
              <a:t>.</a:t>
            </a:r>
            <a:r>
              <a:rPr lang="en-US" altLang="zh-CN" dirty="0"/>
              <a:t>collect(</a:t>
            </a:r>
            <a:r>
              <a:rPr lang="en-US" altLang="zh-CN" dirty="0" err="1"/>
              <a:t>Collectors.joining</a:t>
            </a:r>
            <a:r>
              <a:rPr lang="en-US" altLang="zh-CN" dirty="0"/>
              <a:t>(", ", "[", "]"));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379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重构和定制收集器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　使用</a:t>
            </a:r>
            <a:r>
              <a:rPr lang="en-US" altLang="zh-CN" dirty="0"/>
              <a:t>for </a:t>
            </a:r>
            <a:r>
              <a:rPr lang="zh-CN" altLang="en-US" dirty="0"/>
              <a:t>循环和</a:t>
            </a:r>
            <a:r>
              <a:rPr lang="en-US" altLang="zh-CN" dirty="0" err="1"/>
              <a:t>StringBuilder</a:t>
            </a:r>
            <a:r>
              <a:rPr lang="en-US" altLang="zh-CN" dirty="0"/>
              <a:t> </a:t>
            </a:r>
            <a:r>
              <a:rPr lang="zh-CN" altLang="en-US" dirty="0"/>
              <a:t>格式化艺术家姓名</a:t>
            </a:r>
          </a:p>
          <a:p>
            <a:r>
              <a:rPr lang="en-US" altLang="zh-CN" dirty="0" err="1"/>
              <a:t>StringBuilder</a:t>
            </a:r>
            <a:r>
              <a:rPr lang="en-US" altLang="zh-CN" dirty="0"/>
              <a:t> builder = new </a:t>
            </a:r>
            <a:r>
              <a:rPr lang="en-US" altLang="zh-CN" dirty="0" err="1"/>
              <a:t>StringBuilder</a:t>
            </a:r>
            <a:r>
              <a:rPr lang="en-US" altLang="zh-CN" dirty="0"/>
              <a:t>("[");</a:t>
            </a:r>
          </a:p>
          <a:p>
            <a:r>
              <a:rPr lang="en-US" altLang="zh-CN" dirty="0"/>
              <a:t>for (Artist artist : artists) {</a:t>
            </a:r>
          </a:p>
          <a:p>
            <a:r>
              <a:rPr lang="en-US" altLang="zh-CN" dirty="0"/>
              <a:t>if (</a:t>
            </a:r>
            <a:r>
              <a:rPr lang="en-US" altLang="zh-CN" dirty="0" err="1"/>
              <a:t>builder.length</a:t>
            </a:r>
            <a:r>
              <a:rPr lang="en-US" altLang="zh-CN" dirty="0"/>
              <a:t>() &gt; 1)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(", ");</a:t>
            </a:r>
          </a:p>
          <a:p>
            <a:r>
              <a:rPr lang="en-US" altLang="zh-CN" dirty="0"/>
              <a:t>String name = </a:t>
            </a:r>
            <a:r>
              <a:rPr lang="en-US" altLang="zh-CN" dirty="0" err="1"/>
              <a:t>artist.getName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(name);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("]");</a:t>
            </a:r>
          </a:p>
          <a:p>
            <a:r>
              <a:rPr lang="en-US" altLang="zh-CN" dirty="0"/>
              <a:t>String result = </a:t>
            </a:r>
            <a:r>
              <a:rPr lang="en-US" altLang="zh-CN" dirty="0" err="1"/>
              <a:t>builder.toString</a:t>
            </a:r>
            <a:r>
              <a:rPr lang="en-US" altLang="zh-CN" dirty="0"/>
              <a:t>();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657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91920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使用</a:t>
            </a:r>
            <a:r>
              <a:rPr lang="en-US" altLang="zh-CN" dirty="0" err="1"/>
              <a:t>forEach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 err="1"/>
              <a:t>StringBuilder</a:t>
            </a:r>
            <a:r>
              <a:rPr lang="en-US" altLang="zh-CN" dirty="0"/>
              <a:t> </a:t>
            </a:r>
            <a:r>
              <a:rPr lang="zh-CN" altLang="en-US" dirty="0"/>
              <a:t>格式化艺术家姓名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576552"/>
            <a:ext cx="10058400" cy="4595648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StringBuilder</a:t>
            </a:r>
            <a:r>
              <a:rPr lang="en-US" altLang="zh-CN" dirty="0" smtClean="0"/>
              <a:t> </a:t>
            </a:r>
            <a:r>
              <a:rPr lang="en-US" altLang="zh-CN" dirty="0"/>
              <a:t>builder = new </a:t>
            </a:r>
            <a:r>
              <a:rPr lang="en-US" altLang="zh-CN" dirty="0" err="1"/>
              <a:t>StringBuilder</a:t>
            </a:r>
            <a:r>
              <a:rPr lang="en-US" altLang="zh-CN" dirty="0"/>
              <a:t>("[");</a:t>
            </a:r>
          </a:p>
          <a:p>
            <a:r>
              <a:rPr lang="en-US" altLang="zh-CN" dirty="0" err="1"/>
              <a:t>artists.stream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.map(Artist::</a:t>
            </a:r>
            <a:r>
              <a:rPr lang="en-US" altLang="zh-CN" dirty="0" err="1"/>
              <a:t>getName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forEach</a:t>
            </a:r>
            <a:r>
              <a:rPr lang="en-US" altLang="zh-CN" dirty="0"/>
              <a:t>(name -&gt; {</a:t>
            </a:r>
          </a:p>
          <a:p>
            <a:r>
              <a:rPr lang="en-US" altLang="zh-CN" dirty="0"/>
              <a:t>if (</a:t>
            </a:r>
            <a:r>
              <a:rPr lang="en-US" altLang="zh-CN" dirty="0" err="1"/>
              <a:t>builder.length</a:t>
            </a:r>
            <a:r>
              <a:rPr lang="en-US" altLang="zh-CN" dirty="0"/>
              <a:t>() &gt; 1)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(", ");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(name);</a:t>
            </a:r>
          </a:p>
          <a:p>
            <a:r>
              <a:rPr lang="mr-IN" altLang="zh-CN" dirty="0"/>
              <a:t>});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("]");</a:t>
            </a:r>
          </a:p>
          <a:p>
            <a:r>
              <a:rPr lang="en-US" altLang="zh-CN" dirty="0"/>
              <a:t>String result = </a:t>
            </a:r>
            <a:r>
              <a:rPr lang="en-US" altLang="zh-CN" dirty="0" err="1"/>
              <a:t>builder.toString</a:t>
            </a:r>
            <a:r>
              <a:rPr lang="en-US" altLang="zh-CN" dirty="0"/>
              <a:t>();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444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reduce </a:t>
            </a:r>
            <a:r>
              <a:rPr lang="zh-CN" altLang="en-US" dirty="0"/>
              <a:t>和</a:t>
            </a:r>
            <a:r>
              <a:rPr lang="en-US" altLang="zh-CN" dirty="0" err="1"/>
              <a:t>StringBuilder</a:t>
            </a:r>
            <a:r>
              <a:rPr lang="en-US" altLang="zh-CN" dirty="0"/>
              <a:t> </a:t>
            </a:r>
            <a:r>
              <a:rPr lang="zh-CN" altLang="en-US" dirty="0"/>
              <a:t>格式化艺术家姓名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StringBuilder</a:t>
            </a:r>
            <a:r>
              <a:rPr lang="en-US" altLang="zh-CN" dirty="0"/>
              <a:t> reduced =</a:t>
            </a:r>
          </a:p>
          <a:p>
            <a:r>
              <a:rPr lang="en-US" altLang="zh-CN" dirty="0" err="1"/>
              <a:t>artists.stream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.map(Artist::</a:t>
            </a:r>
            <a:r>
              <a:rPr lang="en-US" altLang="zh-CN" dirty="0" err="1"/>
              <a:t>getName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.reduce(new </a:t>
            </a:r>
            <a:r>
              <a:rPr lang="en-US" altLang="zh-CN" dirty="0" err="1"/>
              <a:t>StringBuilder</a:t>
            </a:r>
            <a:r>
              <a:rPr lang="en-US" altLang="zh-CN" dirty="0"/>
              <a:t>(), (builder, name) -&gt; {</a:t>
            </a:r>
          </a:p>
          <a:p>
            <a:r>
              <a:rPr lang="en-US" altLang="zh-CN" dirty="0"/>
              <a:t>if (</a:t>
            </a:r>
            <a:r>
              <a:rPr lang="en-US" altLang="zh-CN" dirty="0" err="1"/>
              <a:t>builder.length</a:t>
            </a:r>
            <a:r>
              <a:rPr lang="en-US" altLang="zh-CN" dirty="0"/>
              <a:t>() &gt; 0)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(", ");</a:t>
            </a:r>
          </a:p>
          <a:p>
            <a:r>
              <a:rPr lang="en-US" altLang="zh-CN" dirty="0" err="1"/>
              <a:t>builder.append</a:t>
            </a:r>
            <a:r>
              <a:rPr lang="en-US" altLang="zh-CN" dirty="0"/>
              <a:t>(name);</a:t>
            </a:r>
          </a:p>
          <a:p>
            <a:r>
              <a:rPr lang="en-US" altLang="zh-CN" dirty="0"/>
              <a:t>return builder;</a:t>
            </a:r>
          </a:p>
          <a:p>
            <a:r>
              <a:rPr lang="en-US" altLang="zh-CN" dirty="0"/>
              <a:t>}, (left, right) -&gt; </a:t>
            </a:r>
            <a:r>
              <a:rPr lang="en-US" altLang="zh-CN" dirty="0" err="1"/>
              <a:t>left.append</a:t>
            </a:r>
            <a:r>
              <a:rPr lang="en-US" altLang="zh-CN" dirty="0"/>
              <a:t>(right));</a:t>
            </a:r>
          </a:p>
          <a:p>
            <a:r>
              <a:rPr lang="en-US" altLang="zh-CN" dirty="0" err="1"/>
              <a:t>reduced.insert</a:t>
            </a:r>
            <a:r>
              <a:rPr lang="en-US" altLang="zh-CN" dirty="0"/>
              <a:t>(0, "[");</a:t>
            </a:r>
          </a:p>
          <a:p>
            <a:r>
              <a:rPr lang="en-US" altLang="zh-CN" dirty="0" err="1"/>
              <a:t>reduced.append</a:t>
            </a:r>
            <a:r>
              <a:rPr lang="en-US" altLang="zh-CN" dirty="0"/>
              <a:t>("]");</a:t>
            </a:r>
          </a:p>
          <a:p>
            <a:r>
              <a:rPr lang="en-US" altLang="zh-CN" dirty="0"/>
              <a:t>String result = </a:t>
            </a:r>
            <a:r>
              <a:rPr lang="en-US" altLang="zh-CN" dirty="0" err="1"/>
              <a:t>reduced.toString</a:t>
            </a:r>
            <a:r>
              <a:rPr lang="en-US" altLang="zh-CN" dirty="0"/>
              <a:t>();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440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reduce </a:t>
            </a:r>
            <a:r>
              <a:rPr lang="zh-CN" altLang="en-US" dirty="0"/>
              <a:t>和</a:t>
            </a:r>
            <a:r>
              <a:rPr lang="en-US" altLang="zh-CN" dirty="0" err="1"/>
              <a:t>StringCombiner</a:t>
            </a:r>
            <a:r>
              <a:rPr lang="en-US" altLang="zh-CN" dirty="0"/>
              <a:t> </a:t>
            </a:r>
            <a:r>
              <a:rPr lang="zh-CN" altLang="en-US" dirty="0"/>
              <a:t>类格式化艺术家姓名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String result =</a:t>
            </a:r>
          </a:p>
          <a:p>
            <a:r>
              <a:rPr lang="en-US" altLang="zh-CN" dirty="0" err="1"/>
              <a:t>artists.stream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.map(Artist::</a:t>
            </a:r>
            <a:r>
              <a:rPr lang="en-US" altLang="zh-CN" dirty="0" err="1"/>
              <a:t>getName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.reduce(new </a:t>
            </a:r>
            <a:r>
              <a:rPr lang="en-US" altLang="zh-CN" dirty="0" err="1"/>
              <a:t>StringCombiner</a:t>
            </a:r>
            <a:r>
              <a:rPr lang="en-US" altLang="zh-CN" dirty="0"/>
              <a:t>(", ", "[", "]"),</a:t>
            </a:r>
          </a:p>
          <a:p>
            <a:r>
              <a:rPr lang="en-US" altLang="zh-CN" dirty="0" err="1"/>
              <a:t>StringCombiner</a:t>
            </a:r>
            <a:r>
              <a:rPr lang="en-US" altLang="zh-CN" dirty="0"/>
              <a:t>::add,</a:t>
            </a:r>
          </a:p>
          <a:p>
            <a:r>
              <a:rPr lang="en-US" altLang="zh-CN" dirty="0" err="1"/>
              <a:t>StringCombiner</a:t>
            </a:r>
            <a:r>
              <a:rPr lang="en-US" altLang="zh-CN" dirty="0"/>
              <a:t>::merge)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toString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98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fr-FR" dirty="0"/>
              <a:t>使用定制的收集器</a:t>
            </a:r>
            <a:r>
              <a:rPr lang="fr-FR" altLang="zh-CN" dirty="0" err="1"/>
              <a:t>StringCollector</a:t>
            </a:r>
            <a:r>
              <a:rPr lang="fr-FR" altLang="zh-CN" dirty="0"/>
              <a:t> </a:t>
            </a:r>
            <a:r>
              <a:rPr lang="zh-CN" altLang="fr-FR" dirty="0"/>
              <a:t>收集字符串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String result =</a:t>
            </a:r>
          </a:p>
          <a:p>
            <a:r>
              <a:rPr lang="en-US" altLang="zh-CN" dirty="0" err="1"/>
              <a:t>artists.stream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.map(Artist::</a:t>
            </a:r>
            <a:r>
              <a:rPr lang="en-US" altLang="zh-CN" dirty="0" err="1"/>
              <a:t>getName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.collect(new </a:t>
            </a:r>
            <a:r>
              <a:rPr lang="en-US" altLang="zh-CN" dirty="0" err="1"/>
              <a:t>StringCollector</a:t>
            </a:r>
            <a:r>
              <a:rPr lang="en-US" altLang="zh-CN" dirty="0" smtClean="0"/>
              <a:t>(“, ”, “[”, “]”));</a:t>
            </a:r>
            <a:endParaRPr lang="zh-CN" altLang="en-US" dirty="0" smtClean="0"/>
          </a:p>
          <a:p>
            <a:r>
              <a:rPr lang="en-US" altLang="zh-CN" dirty="0" err="1"/>
              <a:t>java.util.StringJoiner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7594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数据并行化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串行化</a:t>
            </a:r>
            <a:r>
              <a:rPr lang="zh-CN" altLang="en-US" dirty="0"/>
              <a:t>计算专辑曲目长度</a:t>
            </a:r>
          </a:p>
          <a:p>
            <a:r>
              <a:rPr lang="en-US" altLang="zh-CN" dirty="0"/>
              <a:t>public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serialArraySum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return </a:t>
            </a:r>
            <a:r>
              <a:rPr lang="en-US" altLang="zh-CN" dirty="0" err="1"/>
              <a:t>albums.stream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flatMap</a:t>
            </a:r>
            <a:r>
              <a:rPr lang="en-US" altLang="zh-CN" dirty="0"/>
              <a:t>(Album::</a:t>
            </a:r>
            <a:r>
              <a:rPr lang="en-US" altLang="zh-CN" dirty="0" err="1"/>
              <a:t>getTracks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mapToInt</a:t>
            </a:r>
            <a:r>
              <a:rPr lang="en-US" altLang="zh-CN" dirty="0"/>
              <a:t>(Track::</a:t>
            </a:r>
            <a:r>
              <a:rPr lang="en-US" altLang="zh-CN" dirty="0" err="1"/>
              <a:t>getLength</a:t>
            </a:r>
            <a:r>
              <a:rPr lang="en-US" altLang="zh-CN" dirty="0"/>
              <a:t>)</a:t>
            </a:r>
          </a:p>
          <a:p>
            <a:r>
              <a:rPr lang="mr-IN" altLang="zh-CN" dirty="0"/>
              <a:t>.</a:t>
            </a:r>
            <a:r>
              <a:rPr lang="mr-IN" altLang="zh-CN" dirty="0" err="1"/>
              <a:t>sum</a:t>
            </a:r>
            <a:r>
              <a:rPr lang="mr-IN" altLang="zh-CN" dirty="0"/>
              <a:t>();</a:t>
            </a:r>
          </a:p>
          <a:p>
            <a:r>
              <a:rPr lang="mr-IN" altLang="zh-CN" dirty="0" smtClean="0"/>
              <a:t>}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　并行化计算专辑曲目长度</a:t>
            </a:r>
          </a:p>
          <a:p>
            <a:r>
              <a:rPr lang="en-US" altLang="zh-CN" dirty="0"/>
              <a:t>public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parallelArraySum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return </a:t>
            </a:r>
            <a:r>
              <a:rPr lang="en-US" altLang="zh-CN" dirty="0" err="1"/>
              <a:t>albums.parallelStream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flatMap</a:t>
            </a:r>
            <a:r>
              <a:rPr lang="en-US" altLang="zh-CN" dirty="0"/>
              <a:t>(Album::</a:t>
            </a:r>
            <a:r>
              <a:rPr lang="en-US" altLang="zh-CN" dirty="0" err="1"/>
              <a:t>getTracks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mapToInt</a:t>
            </a:r>
            <a:r>
              <a:rPr lang="en-US" altLang="zh-CN" dirty="0"/>
              <a:t>(Track::</a:t>
            </a:r>
            <a:r>
              <a:rPr lang="en-US" altLang="zh-CN" dirty="0" err="1"/>
              <a:t>getLength</a:t>
            </a:r>
            <a:r>
              <a:rPr lang="en-US" altLang="zh-CN" dirty="0"/>
              <a:t>)</a:t>
            </a:r>
          </a:p>
          <a:p>
            <a:r>
              <a:rPr lang="mr-IN" altLang="zh-CN" dirty="0"/>
              <a:t>.</a:t>
            </a:r>
            <a:r>
              <a:rPr lang="mr-IN" altLang="zh-CN" dirty="0" err="1"/>
              <a:t>sum</a:t>
            </a:r>
            <a:r>
              <a:rPr lang="mr-IN" altLang="zh-CN" dirty="0"/>
              <a:t>();</a:t>
            </a:r>
          </a:p>
          <a:p>
            <a:r>
              <a:rPr lang="mr-IN" altLang="zh-CN" dirty="0"/>
              <a:t>}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50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9958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hlinkClick r:id="rId2"/>
              </a:rPr>
              <a:t>java8</a:t>
            </a:r>
            <a:r>
              <a:rPr kumimoji="1" lang="zh-CN" altLang="en-US" dirty="0"/>
              <a:t>的发布历史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726930"/>
            <a:ext cx="10058527" cy="4003962"/>
          </a:xfrm>
        </p:spPr>
      </p:pic>
    </p:spTree>
    <p:extLst>
      <p:ext uri="{BB962C8B-B14F-4D97-AF65-F5344CB8AC3E}">
        <p14:creationId xmlns:p14="http://schemas.microsoft.com/office/powerpoint/2010/main" val="38897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并行化运行基于流的代码是否比串行化运行更快？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</a:t>
            </a:r>
            <a:r>
              <a:rPr lang="zh-CN" altLang="en-US" dirty="0"/>
              <a:t>不是</a:t>
            </a:r>
            <a:r>
              <a:rPr lang="zh-CN" altLang="en-US" dirty="0" smtClean="0"/>
              <a:t>一个</a:t>
            </a:r>
            <a:r>
              <a:rPr lang="zh-CN" altLang="en-US" dirty="0"/>
              <a:t>简单的问题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回到</a:t>
            </a:r>
            <a:r>
              <a:rPr lang="zh-CN" altLang="en-US" dirty="0"/>
              <a:t>前面的例子，哪种方式花的时间更多取决于串行或并行化运行时</a:t>
            </a:r>
            <a:r>
              <a:rPr lang="zh-CN" altLang="en-US" dirty="0" smtClean="0"/>
              <a:t>的环境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以</a:t>
            </a:r>
            <a:r>
              <a:rPr lang="zh-CN" altLang="en-US" dirty="0" smtClean="0"/>
              <a:t>上例</a:t>
            </a:r>
            <a:r>
              <a:rPr lang="zh-CN" altLang="en-US" dirty="0"/>
              <a:t>计算专辑曲目</a:t>
            </a:r>
            <a:r>
              <a:rPr lang="zh-CN" altLang="en-US" dirty="0" smtClean="0"/>
              <a:t>长度</a:t>
            </a:r>
            <a:r>
              <a:rPr lang="zh-CN" altLang="en-US" dirty="0" smtClean="0"/>
              <a:t>的</a:t>
            </a:r>
            <a:r>
              <a:rPr lang="zh-CN" altLang="en-US" dirty="0"/>
              <a:t>代码为准</a:t>
            </a:r>
            <a:r>
              <a:rPr lang="zh-CN" altLang="en-US" dirty="0" smtClean="0"/>
              <a:t>，</a:t>
            </a:r>
          </a:p>
          <a:p>
            <a:r>
              <a:rPr lang="zh-CN" altLang="en-US" dirty="0" smtClean="0"/>
              <a:t>在</a:t>
            </a:r>
            <a:r>
              <a:rPr lang="zh-CN" altLang="en-US" dirty="0"/>
              <a:t>一个四核电脑上，如果有</a:t>
            </a:r>
            <a:r>
              <a:rPr lang="en-US" altLang="zh-CN" dirty="0"/>
              <a:t>10 </a:t>
            </a:r>
            <a:r>
              <a:rPr lang="zh-CN" altLang="en-US" dirty="0"/>
              <a:t>张专辑，串行化代码的</a:t>
            </a:r>
            <a:r>
              <a:rPr lang="zh-CN" altLang="en-US" dirty="0" smtClean="0"/>
              <a:t>速度</a:t>
            </a:r>
            <a:r>
              <a:rPr lang="zh-CN" altLang="en-US" dirty="0"/>
              <a:t>是并行化代码速度的</a:t>
            </a:r>
            <a:r>
              <a:rPr lang="en-US" altLang="zh-CN" dirty="0"/>
              <a:t>8 </a:t>
            </a:r>
            <a:r>
              <a:rPr lang="zh-CN" altLang="en-US" dirty="0"/>
              <a:t>倍</a:t>
            </a:r>
            <a:r>
              <a:rPr lang="zh-CN" altLang="en-US" dirty="0" smtClean="0"/>
              <a:t>；</a:t>
            </a:r>
          </a:p>
          <a:p>
            <a:r>
              <a:rPr lang="zh-CN" altLang="en-US" dirty="0" smtClean="0"/>
              <a:t>如果</a:t>
            </a:r>
            <a:r>
              <a:rPr lang="zh-CN" altLang="en-US" dirty="0"/>
              <a:t>将专辑数量增至</a:t>
            </a:r>
            <a:r>
              <a:rPr lang="en-US" altLang="zh-CN" dirty="0"/>
              <a:t>100 </a:t>
            </a:r>
            <a:r>
              <a:rPr lang="zh-CN" altLang="en-US" dirty="0"/>
              <a:t>张，串行化和并行化速度相当</a:t>
            </a:r>
            <a:r>
              <a:rPr lang="zh-CN" altLang="en-US" dirty="0" smtClean="0"/>
              <a:t>；</a:t>
            </a:r>
          </a:p>
          <a:p>
            <a:r>
              <a:rPr lang="zh-CN" altLang="en-US" dirty="0" smtClean="0"/>
              <a:t>如果</a:t>
            </a:r>
            <a:r>
              <a:rPr lang="zh-CN" altLang="en-US" dirty="0"/>
              <a:t>将专辑数量增值</a:t>
            </a:r>
            <a:r>
              <a:rPr lang="en-US" altLang="zh-CN" dirty="0"/>
              <a:t>10 000 </a:t>
            </a:r>
            <a:r>
              <a:rPr lang="zh-CN" altLang="en-US" dirty="0"/>
              <a:t>张，则并行化代码的速度是串行化代码速度的</a:t>
            </a:r>
            <a:r>
              <a:rPr lang="en-US" altLang="zh-CN" dirty="0"/>
              <a:t>2.5 </a:t>
            </a:r>
            <a:r>
              <a:rPr lang="zh-CN" altLang="en-US" dirty="0"/>
              <a:t>倍。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069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限制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lang="zh-CN" altLang="en-US" dirty="0" smtClean="0"/>
              <a:t>为了</a:t>
            </a:r>
            <a:r>
              <a:rPr lang="zh-CN" altLang="en-US" dirty="0"/>
              <a:t>让其在并行化时能工作正常，初值必须</a:t>
            </a:r>
          </a:p>
          <a:p>
            <a:r>
              <a:rPr lang="zh-CN" altLang="en-US" dirty="0"/>
              <a:t>为组合函数的恒等值</a:t>
            </a:r>
            <a:r>
              <a:rPr lang="zh-CN" altLang="en-US" dirty="0" smtClean="0"/>
              <a:t>。</a:t>
            </a:r>
            <a:r>
              <a:rPr lang="zh-CN" altLang="en-US" dirty="0"/>
              <a:t>比如，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reduce </a:t>
            </a:r>
            <a:r>
              <a:rPr lang="zh-CN" altLang="en-US" dirty="0"/>
              <a:t>操作求和，组合函数为</a:t>
            </a:r>
            <a:r>
              <a:rPr lang="en-US" altLang="zh-CN" dirty="0"/>
              <a:t>(</a:t>
            </a:r>
            <a:r>
              <a:rPr lang="en-US" altLang="zh-CN" dirty="0" err="1"/>
              <a:t>acc</a:t>
            </a:r>
            <a:r>
              <a:rPr lang="en-US" altLang="zh-CN" dirty="0"/>
              <a:t>, element) -&gt; </a:t>
            </a:r>
            <a:r>
              <a:rPr lang="en-US" altLang="zh-CN" dirty="0" err="1"/>
              <a:t>acc</a:t>
            </a:r>
            <a:r>
              <a:rPr lang="en-US" altLang="zh-CN" dirty="0"/>
              <a:t> + element</a:t>
            </a:r>
            <a:r>
              <a:rPr lang="zh-CN" altLang="en-US" dirty="0"/>
              <a:t>，则其初值必须为</a:t>
            </a:r>
            <a:r>
              <a:rPr lang="en-US" altLang="zh-CN" dirty="0"/>
              <a:t>0</a:t>
            </a:r>
            <a:r>
              <a:rPr lang="zh-CN" altLang="en-US" dirty="0"/>
              <a:t>， </a:t>
            </a:r>
            <a:r>
              <a:rPr lang="zh-CN" altLang="en-US" dirty="0" smtClean="0"/>
              <a:t>因为</a:t>
            </a:r>
            <a:r>
              <a:rPr lang="zh-CN" altLang="en-US" dirty="0"/>
              <a:t>任何数字加</a:t>
            </a:r>
            <a:r>
              <a:rPr lang="en-US" altLang="zh-CN" dirty="0"/>
              <a:t>0</a:t>
            </a:r>
            <a:r>
              <a:rPr lang="zh-CN" altLang="en-US" dirty="0"/>
              <a:t>，值不变</a:t>
            </a:r>
            <a:r>
              <a:rPr lang="zh-CN" altLang="en-US" dirty="0" smtClean="0"/>
              <a:t>。</a:t>
            </a:r>
          </a:p>
          <a:p>
            <a:endParaRPr kumimoji="1" lang="zh-CN" altLang="en-US" dirty="0"/>
          </a:p>
          <a:p>
            <a:r>
              <a:rPr kumimoji="1" lang="en-US" altLang="zh-CN" dirty="0" smtClean="0"/>
              <a:t>2.r</a:t>
            </a:r>
            <a:r>
              <a:rPr lang="en-US" altLang="zh-CN" dirty="0" smtClean="0"/>
              <a:t>educe </a:t>
            </a:r>
            <a:r>
              <a:rPr lang="zh-CN" altLang="en-US" dirty="0"/>
              <a:t>操作的另一个限制是组合操作必须符合结合</a:t>
            </a:r>
            <a:r>
              <a:rPr lang="zh-CN" altLang="en-US" dirty="0" smtClean="0"/>
              <a:t>律</a:t>
            </a:r>
          </a:p>
          <a:p>
            <a:r>
              <a:rPr lang="zh-CN" altLang="en-US" dirty="0"/>
              <a:t>加法和乘法满足结合律</a:t>
            </a:r>
          </a:p>
          <a:p>
            <a:r>
              <a:rPr lang="mr-IN" altLang="zh-CN" dirty="0"/>
              <a:t>(4 + 2) + 1 = 4 + (2 + 1) = 7</a:t>
            </a:r>
          </a:p>
          <a:p>
            <a:r>
              <a:rPr lang="mr-IN" altLang="zh-CN" dirty="0"/>
              <a:t>(4 * 2) * 1 = 4 * (2 * 1) = </a:t>
            </a:r>
            <a:r>
              <a:rPr lang="mr-IN" altLang="zh-CN" dirty="0" smtClean="0"/>
              <a:t>8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142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9186"/>
            <a:ext cx="10058400" cy="5983014"/>
          </a:xfrm>
        </p:spPr>
        <p:txBody>
          <a:bodyPr/>
          <a:lstStyle/>
          <a:p>
            <a:r>
              <a:rPr kumimoji="1" lang="en-US" altLang="zh-CN" sz="4000" dirty="0" smtClean="0"/>
              <a:t>Ps:</a:t>
            </a:r>
            <a:endParaRPr kumimoji="1" lang="zh-CN" altLang="en-US" sz="4000" dirty="0" smtClean="0"/>
          </a:p>
          <a:p>
            <a:r>
              <a:rPr lang="en-US" altLang="zh-CN" sz="3200" dirty="0" smtClean="0"/>
              <a:t>1.</a:t>
            </a:r>
            <a:r>
              <a:rPr lang="zh-CN" altLang="en-US" sz="3200" dirty="0" smtClean="0"/>
              <a:t>要</a:t>
            </a:r>
            <a:r>
              <a:rPr lang="zh-CN" altLang="en-US" sz="3200" dirty="0"/>
              <a:t>避免的是持有锁。流框架会在需要时，自己处理同步操作，因此程序员没有必要为</a:t>
            </a:r>
            <a:r>
              <a:rPr lang="zh-CN" altLang="en-US" sz="3200" dirty="0" smtClean="0"/>
              <a:t>自己的</a:t>
            </a:r>
            <a:r>
              <a:rPr lang="zh-CN" altLang="en-US" sz="3200" dirty="0"/>
              <a:t>数据结构加锁。如果你执意为流中要使用的数据结构加锁，比如操作的原始集合，</a:t>
            </a:r>
            <a:r>
              <a:rPr lang="zh-CN" altLang="en-US" sz="3200" dirty="0" smtClean="0"/>
              <a:t>那么有可能是自找麻烦。</a:t>
            </a:r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2.</a:t>
            </a:r>
            <a:r>
              <a:rPr lang="zh-CN" altLang="en-US" sz="3200" dirty="0"/>
              <a:t>在要对</a:t>
            </a:r>
            <a:r>
              <a:rPr lang="zh-CN" altLang="en-US" sz="3200" dirty="0" smtClean="0"/>
              <a:t>流求值</a:t>
            </a:r>
            <a:r>
              <a:rPr lang="zh-CN" altLang="en-US" sz="3200" dirty="0"/>
              <a:t>时，不能同时处于两种模式，要么是并行的，要么是串行的。如果同时调用了</a:t>
            </a:r>
            <a:r>
              <a:rPr lang="en-US" altLang="zh-CN" sz="3200" dirty="0" smtClean="0"/>
              <a:t>parallel</a:t>
            </a:r>
            <a:r>
              <a:rPr lang="zh-CN" altLang="en-US" sz="3200" dirty="0" smtClean="0"/>
              <a:t>和</a:t>
            </a:r>
            <a:r>
              <a:rPr lang="en-US" altLang="zh-CN" sz="3200" dirty="0" smtClean="0"/>
              <a:t>sequential </a:t>
            </a:r>
            <a:r>
              <a:rPr lang="zh-CN" altLang="en-US" sz="3200" dirty="0"/>
              <a:t>方法，最后调用的那个方法起效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91781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性能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773382"/>
            <a:ext cx="10058400" cy="4398818"/>
          </a:xfrm>
        </p:spPr>
        <p:txBody>
          <a:bodyPr>
            <a:normAutofit/>
          </a:bodyPr>
          <a:lstStyle/>
          <a:p>
            <a:r>
              <a:rPr lang="zh-CN" altLang="en-US" dirty="0"/>
              <a:t>影响并行流性能的主要</a:t>
            </a:r>
            <a:r>
              <a:rPr lang="zh-CN" altLang="en-US" dirty="0" smtClean="0"/>
              <a:t>因素有</a:t>
            </a:r>
            <a:r>
              <a:rPr lang="en-US" altLang="zh-CN" dirty="0"/>
              <a:t>5 </a:t>
            </a:r>
            <a:r>
              <a:rPr lang="zh-CN" altLang="en-US" dirty="0" smtClean="0"/>
              <a:t>个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355273"/>
            <a:ext cx="9099388" cy="43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27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并行求和原理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在底层，并行流还是沿用了</a:t>
            </a:r>
            <a:r>
              <a:rPr lang="en-US" altLang="zh-CN" dirty="0"/>
              <a:t>fork/join </a:t>
            </a:r>
            <a:r>
              <a:rPr lang="zh-CN" altLang="en-US" dirty="0"/>
              <a:t>框架。</a:t>
            </a:r>
            <a:r>
              <a:rPr lang="en-US" altLang="zh-CN" dirty="0"/>
              <a:t>fork </a:t>
            </a:r>
            <a:r>
              <a:rPr lang="zh-CN" altLang="en-US" dirty="0"/>
              <a:t>递归式地分解问题，然后每段并行执行</a:t>
            </a:r>
            <a:r>
              <a:rPr lang="zh-CN" altLang="en-US" dirty="0" smtClean="0"/>
              <a:t>，最终</a:t>
            </a:r>
            <a:r>
              <a:rPr lang="zh-CN" altLang="en-US" dirty="0"/>
              <a:t>由</a:t>
            </a:r>
            <a:r>
              <a:rPr lang="en-US" altLang="zh-CN" dirty="0"/>
              <a:t>join </a:t>
            </a:r>
            <a:r>
              <a:rPr lang="zh-CN" altLang="en-US" dirty="0"/>
              <a:t>合并</a:t>
            </a:r>
            <a:r>
              <a:rPr lang="zh-CN" altLang="en-US" dirty="0" smtClean="0"/>
              <a:t>结果</a:t>
            </a:r>
            <a:r>
              <a:rPr lang="zh-CN" altLang="en-US" dirty="0"/>
              <a:t>，返回最后的值</a:t>
            </a:r>
            <a:r>
              <a:rPr lang="zh-CN" altLang="en-US" dirty="0" smtClean="0"/>
              <a:t>。</a:t>
            </a:r>
          </a:p>
          <a:p>
            <a:r>
              <a:rPr lang="zh-CN" altLang="en-US" dirty="0"/>
              <a:t>并行求和</a:t>
            </a:r>
          </a:p>
          <a:p>
            <a:r>
              <a:rPr lang="en-US" altLang="zh-CN" dirty="0"/>
              <a:t>private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addIntegers</a:t>
            </a:r>
            <a:r>
              <a:rPr lang="en-US" altLang="zh-CN" dirty="0"/>
              <a:t>(List&lt;Integer&gt; values) {</a:t>
            </a:r>
          </a:p>
          <a:p>
            <a:r>
              <a:rPr lang="en-US" altLang="zh-CN" dirty="0"/>
              <a:t>return </a:t>
            </a:r>
            <a:r>
              <a:rPr lang="en-US" altLang="zh-CN" dirty="0" err="1"/>
              <a:t>values.parallelStream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mapToInt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 -&gt; 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  <a:p>
            <a:r>
              <a:rPr lang="mr-IN" altLang="zh-CN" dirty="0"/>
              <a:t>.</a:t>
            </a:r>
            <a:r>
              <a:rPr lang="mr-IN" altLang="zh-CN" dirty="0" err="1"/>
              <a:t>sum</a:t>
            </a:r>
            <a:r>
              <a:rPr lang="mr-IN" altLang="zh-CN" dirty="0"/>
              <a:t>();</a:t>
            </a:r>
          </a:p>
          <a:p>
            <a:r>
              <a:rPr lang="mr-IN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80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fork/join </a:t>
            </a:r>
            <a:r>
              <a:rPr lang="zh-CN" altLang="en-US" dirty="0"/>
              <a:t>分解合并问题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01" y="2120900"/>
            <a:ext cx="8003347" cy="4051300"/>
          </a:xfrm>
        </p:spPr>
      </p:pic>
    </p:spTree>
    <p:extLst>
      <p:ext uri="{BB962C8B-B14F-4D97-AF65-F5344CB8AC3E}">
        <p14:creationId xmlns:p14="http://schemas.microsoft.com/office/powerpoint/2010/main" val="652702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以根据性能的好坏，将核心类库提供的通用数据结构分成以下</a:t>
            </a:r>
            <a:r>
              <a:rPr lang="en-US" altLang="zh-CN" dirty="0"/>
              <a:t>3 </a:t>
            </a:r>
            <a:r>
              <a:rPr lang="zh-CN" altLang="en-US" dirty="0" smtClean="0"/>
              <a:t>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性能好</a:t>
            </a:r>
          </a:p>
          <a:p>
            <a:r>
              <a:rPr lang="en-US" altLang="zh-CN" dirty="0" err="1"/>
              <a:t>ArrayList</a:t>
            </a:r>
            <a:r>
              <a:rPr lang="zh-CN" altLang="en-US" dirty="0"/>
              <a:t>、数组或</a:t>
            </a:r>
            <a:r>
              <a:rPr lang="en-US" altLang="zh-CN" dirty="0" err="1"/>
              <a:t>IntStream.range</a:t>
            </a:r>
            <a:r>
              <a:rPr lang="zh-CN" altLang="en-US" dirty="0"/>
              <a:t>，这些数据结构支持随机读取，也就是说它们能轻</a:t>
            </a:r>
          </a:p>
          <a:p>
            <a:r>
              <a:rPr lang="zh-CN" altLang="en-US" dirty="0"/>
              <a:t>而易举地被任意分解。</a:t>
            </a:r>
          </a:p>
          <a:p>
            <a:r>
              <a:rPr lang="zh-TW" altLang="en-US" dirty="0" smtClean="0"/>
              <a:t> </a:t>
            </a:r>
            <a:r>
              <a:rPr lang="zh-TW" altLang="en-US" dirty="0"/>
              <a:t>性能一般</a:t>
            </a:r>
          </a:p>
          <a:p>
            <a:r>
              <a:rPr lang="en-US" altLang="zh-TW" dirty="0" err="1"/>
              <a:t>HashSet</a:t>
            </a:r>
            <a:r>
              <a:rPr lang="zh-TW" altLang="en-US" dirty="0"/>
              <a:t>、</a:t>
            </a:r>
            <a:r>
              <a:rPr lang="en-US" altLang="zh-TW" dirty="0" err="1"/>
              <a:t>TreeSet</a:t>
            </a:r>
            <a:r>
              <a:rPr lang="zh-TW" altLang="en-US" dirty="0"/>
              <a:t>，这些数据结构不易公平地被分解，但是大多数时候分解是可能的。</a:t>
            </a:r>
          </a:p>
          <a:p>
            <a:r>
              <a:rPr lang="ja-JP" altLang="en-US" dirty="0" smtClean="0"/>
              <a:t> </a:t>
            </a:r>
            <a:r>
              <a:rPr lang="ja-JP" altLang="en-US" dirty="0"/>
              <a:t>性能差</a:t>
            </a:r>
          </a:p>
          <a:p>
            <a:r>
              <a:rPr lang="ja-JP" altLang="en-US" dirty="0"/>
              <a:t>有些数据结构难于分解，比如，可能要花</a:t>
            </a:r>
            <a:r>
              <a:rPr lang="en-US" altLang="ja-JP" dirty="0"/>
              <a:t>O(N) </a:t>
            </a:r>
            <a:r>
              <a:rPr lang="ja-JP" altLang="en-US" dirty="0"/>
              <a:t>的时间复杂度来分解问题。其中包括</a:t>
            </a:r>
          </a:p>
          <a:p>
            <a:r>
              <a:rPr lang="en-US" altLang="zh-CN" dirty="0" err="1"/>
              <a:t>LinkedList</a:t>
            </a:r>
            <a:r>
              <a:rPr lang="zh-CN" altLang="en-US" dirty="0"/>
              <a:t>，对半分解太难了。还有</a:t>
            </a:r>
            <a:r>
              <a:rPr lang="en-US" altLang="zh-CN" dirty="0" err="1"/>
              <a:t>Streams.iterate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 err="1"/>
              <a:t>BufferedReader.lines</a:t>
            </a:r>
            <a:r>
              <a:rPr lang="zh-CN" altLang="en-US" dirty="0"/>
              <a:t>，它们</a:t>
            </a:r>
          </a:p>
          <a:p>
            <a:r>
              <a:rPr lang="zh-CN" altLang="en-US" dirty="0"/>
              <a:t>长度未知，因此很难预测该在哪里分解。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772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状态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在讨论流中单独操作每一块的种类时，可以分成两种不同的操作：无状态的和有状态的。</a:t>
            </a:r>
          </a:p>
          <a:p>
            <a:r>
              <a:rPr lang="zh-CN" altLang="en-US" dirty="0"/>
              <a:t>无状态操作整个过程中不必维护状态，有状态操作则有维护状态所需的开销和限制。</a:t>
            </a:r>
          </a:p>
          <a:p>
            <a:r>
              <a:rPr lang="zh-CN" altLang="en-US" dirty="0"/>
              <a:t>如果能避开有状态，选用无状态操作，就能获得更好的并行性能。无状态操作包括</a:t>
            </a:r>
            <a:r>
              <a:rPr lang="en-US" altLang="zh-CN" dirty="0"/>
              <a:t>map</a:t>
            </a:r>
            <a:r>
              <a:rPr lang="zh-CN" altLang="en-US" dirty="0"/>
              <a:t>、</a:t>
            </a:r>
          </a:p>
          <a:p>
            <a:r>
              <a:rPr lang="en-US" altLang="zh-CN" dirty="0"/>
              <a:t>filter </a:t>
            </a:r>
            <a:r>
              <a:rPr lang="zh-CN" altLang="en-US" dirty="0"/>
              <a:t>和</a:t>
            </a:r>
            <a:r>
              <a:rPr lang="en-US" altLang="zh-CN" dirty="0" err="1"/>
              <a:t>flatMap</a:t>
            </a:r>
            <a:r>
              <a:rPr lang="zh-CN" altLang="en-US" dirty="0"/>
              <a:t>，有状态操作包括</a:t>
            </a:r>
            <a:r>
              <a:rPr lang="en-US" altLang="zh-CN" dirty="0"/>
              <a:t>sorted</a:t>
            </a:r>
            <a:r>
              <a:rPr lang="zh-CN" altLang="en-US" dirty="0"/>
              <a:t>、</a:t>
            </a:r>
            <a:r>
              <a:rPr lang="en-US" altLang="zh-CN" dirty="0"/>
              <a:t>distinct </a:t>
            </a:r>
            <a:r>
              <a:rPr lang="zh-CN" altLang="en-US" dirty="0"/>
              <a:t>和</a:t>
            </a:r>
            <a:r>
              <a:rPr lang="en-US" altLang="zh-CN" dirty="0"/>
              <a:t>limit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802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工具类</a:t>
            </a:r>
            <a:r>
              <a:rPr lang="en-US" altLang="zh-CN" dirty="0" smtClean="0"/>
              <a:t>Arrays</a:t>
            </a:r>
            <a:r>
              <a:rPr lang="zh-CN" altLang="en-US" dirty="0"/>
              <a:t>新增的并行化操作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parallelPrefix</a:t>
            </a:r>
            <a:r>
              <a:rPr lang="en-US" altLang="zh-CN" dirty="0" smtClean="0"/>
              <a:t> </a:t>
            </a:r>
            <a:r>
              <a:rPr lang="zh-CN" altLang="en-US" dirty="0"/>
              <a:t>任意给定一个函数，计算数组的和</a:t>
            </a:r>
          </a:p>
          <a:p>
            <a:r>
              <a:rPr lang="en-US" altLang="zh-CN" dirty="0" err="1"/>
              <a:t>parallelSetAll</a:t>
            </a:r>
            <a:r>
              <a:rPr lang="en-US" altLang="zh-CN" dirty="0"/>
              <a:t> </a:t>
            </a:r>
            <a:r>
              <a:rPr lang="zh-CN" altLang="en-US" dirty="0"/>
              <a:t>使用</a:t>
            </a:r>
            <a:r>
              <a:rPr lang="en-US" altLang="zh-CN" dirty="0"/>
              <a:t>Lambda </a:t>
            </a:r>
            <a:r>
              <a:rPr lang="zh-CN" altLang="en-US" dirty="0"/>
              <a:t>表达式更新数组元素</a:t>
            </a:r>
          </a:p>
          <a:p>
            <a:r>
              <a:rPr lang="en-US" altLang="zh-CN" dirty="0" err="1"/>
              <a:t>parallelSort</a:t>
            </a:r>
            <a:r>
              <a:rPr lang="en-US" altLang="zh-CN" dirty="0"/>
              <a:t> </a:t>
            </a:r>
            <a:r>
              <a:rPr lang="zh-CN" altLang="en-US" dirty="0"/>
              <a:t>并行化对数组元素</a:t>
            </a:r>
            <a:r>
              <a:rPr lang="zh-CN" altLang="en-US" dirty="0" smtClean="0"/>
              <a:t>排序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578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习题答案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github.com/RichardWarburton/java-8-lambdas-exercises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Lambda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demo</a:t>
            </a:r>
            <a:endParaRPr kumimoji="1" lang="zh-CN" altLang="en-US" dirty="0"/>
          </a:p>
          <a:p>
            <a:r>
              <a:rPr kumimoji="1" lang="en-US" altLang="zh-CN" dirty="0">
                <a:hlinkClick r:id="rId3"/>
              </a:rPr>
              <a:t>http://</a:t>
            </a:r>
            <a:r>
              <a:rPr kumimoji="1" lang="en-US" altLang="zh-CN" dirty="0" smtClean="0">
                <a:hlinkClick r:id="rId3"/>
              </a:rPr>
              <a:t>www.java2s.com/Tutorials/Java/java.util.function/Supplier/index.htm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err="1" smtClean="0"/>
              <a:t>DemoCode</a:t>
            </a:r>
            <a:endParaRPr kumimoji="1" lang="zh-CN" altLang="en-US" dirty="0" smtClean="0"/>
          </a:p>
          <a:p>
            <a:r>
              <a:rPr kumimoji="1" lang="en-US" altLang="zh-CN" dirty="0">
                <a:hlinkClick r:id="rId4"/>
              </a:rPr>
              <a:t>https://</a:t>
            </a:r>
            <a:r>
              <a:rPr kumimoji="1" lang="en-US" altLang="zh-CN" dirty="0" err="1">
                <a:hlinkClick r:id="rId4"/>
              </a:rPr>
              <a:t>github.com</a:t>
            </a:r>
            <a:r>
              <a:rPr kumimoji="1" lang="en-US" altLang="zh-CN" dirty="0">
                <a:hlinkClick r:id="rId4"/>
              </a:rPr>
              <a:t>/</a:t>
            </a:r>
            <a:r>
              <a:rPr kumimoji="1" lang="en-US" altLang="zh-CN" dirty="0" err="1">
                <a:hlinkClick r:id="rId4"/>
              </a:rPr>
              <a:t>MasterChenGitHub</a:t>
            </a:r>
            <a:r>
              <a:rPr kumimoji="1" lang="en-US" altLang="zh-CN" dirty="0">
                <a:hlinkClick r:id="rId4"/>
              </a:rPr>
              <a:t>/Java8FunctionProgram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52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Lambda</a:t>
            </a:r>
            <a:r>
              <a:rPr lang="zh-CN" altLang="en-US" dirty="0"/>
              <a:t>表达式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 smtClean="0">
                <a:hlinkClick r:id="rId3"/>
              </a:rPr>
              <a:t>什么是</a:t>
            </a:r>
            <a:r>
              <a:rPr lang="en-US" altLang="zh-CN" sz="1600" dirty="0" smtClean="0">
                <a:hlinkClick r:id="rId3"/>
              </a:rPr>
              <a:t>Lambda</a:t>
            </a:r>
            <a:r>
              <a:rPr lang="zh-CN" altLang="en-US" sz="1600" dirty="0" smtClean="0">
                <a:hlinkClick r:id="rId3"/>
              </a:rPr>
              <a:t>？</a:t>
            </a:r>
            <a:endParaRPr lang="zh-CN" altLang="en-US" sz="1600" dirty="0" smtClean="0"/>
          </a:p>
          <a:p>
            <a:endParaRPr lang="zh-CN" altLang="en-US" sz="1600" dirty="0"/>
          </a:p>
          <a:p>
            <a:endParaRPr lang="zh-CN" altLang="en-US" sz="1600" dirty="0" smtClean="0"/>
          </a:p>
          <a:p>
            <a:endParaRPr lang="zh-CN" altLang="en-US" sz="1600" dirty="0"/>
          </a:p>
          <a:p>
            <a:endParaRPr lang="zh-CN" altLang="en-US" sz="1600" dirty="0" smtClean="0"/>
          </a:p>
          <a:p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8" y="2816173"/>
            <a:ext cx="9168661" cy="29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单一方法接口</a:t>
            </a:r>
            <a:r>
              <a:rPr kumimoji="1" lang="zh-CN" altLang="en-US" dirty="0"/>
              <a:t>替换</a:t>
            </a:r>
            <a:r>
              <a:rPr kumimoji="1" lang="zh-CN" altLang="en-US" dirty="0" smtClean="0"/>
              <a:t>匿名内部类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button.addActionListener</a:t>
            </a:r>
            <a:r>
              <a:rPr lang="en-US" altLang="zh-CN" dirty="0"/>
              <a:t>(new </a:t>
            </a:r>
            <a:r>
              <a:rPr lang="en-US" altLang="zh-CN" dirty="0" err="1"/>
              <a:t>ActionListener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public void </a:t>
            </a:r>
            <a:r>
              <a:rPr lang="en-US" altLang="zh-CN" dirty="0" err="1"/>
              <a:t>actionPerformed</a:t>
            </a:r>
            <a:r>
              <a:rPr lang="en-US" altLang="zh-CN" dirty="0"/>
              <a:t>(</a:t>
            </a:r>
            <a:r>
              <a:rPr lang="en-US" altLang="zh-CN" dirty="0" err="1"/>
              <a:t>ActionEvent</a:t>
            </a:r>
            <a:r>
              <a:rPr lang="en-US" altLang="zh-CN" dirty="0"/>
              <a:t> event) {</a:t>
            </a:r>
          </a:p>
          <a:p>
            <a:r>
              <a:rPr lang="en-US" altLang="zh-CN" dirty="0" smtClean="0"/>
              <a:t>} </a:t>
            </a:r>
            <a:r>
              <a:rPr lang="en-US" altLang="zh-CN" dirty="0" err="1"/>
              <a:t>System.out.println</a:t>
            </a:r>
            <a:r>
              <a:rPr lang="en-US" altLang="zh-CN" dirty="0"/>
              <a:t>("button clicked");</a:t>
            </a:r>
          </a:p>
          <a:p>
            <a:endParaRPr lang="en-US" altLang="zh-CN" dirty="0"/>
          </a:p>
          <a:p>
            <a:r>
              <a:rPr lang="mr-IN" altLang="zh-CN" dirty="0"/>
              <a:t>})</a:t>
            </a:r>
            <a:endParaRPr lang="zh-CN" altLang="en-US" dirty="0"/>
          </a:p>
          <a:p>
            <a:endParaRPr kumimoji="1" lang="zh-CN" altLang="en-US" dirty="0"/>
          </a:p>
          <a:p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Lambda</a:t>
            </a:r>
            <a:endParaRPr kumimoji="1" lang="zh-CN" altLang="en-US" dirty="0"/>
          </a:p>
          <a:p>
            <a:r>
              <a:rPr lang="en-US" altLang="zh-CN" dirty="0" err="1"/>
              <a:t>button.addActionListener</a:t>
            </a:r>
            <a:r>
              <a:rPr lang="en-US" altLang="zh-CN" dirty="0"/>
              <a:t>(event -&gt; </a:t>
            </a:r>
            <a:r>
              <a:rPr lang="en-US" altLang="zh-CN" dirty="0" err="1"/>
              <a:t>System.out.println</a:t>
            </a:r>
            <a:r>
              <a:rPr lang="en-US" altLang="zh-CN" dirty="0"/>
              <a:t>(“button clicked”));</a:t>
            </a:r>
            <a:endParaRPr lang="zh-CN" altLang="en-US" dirty="0"/>
          </a:p>
          <a:p>
            <a:r>
              <a:rPr lang="mr-IN" altLang="zh-CN" dirty="0" err="1"/>
              <a:t>Runnable</a:t>
            </a:r>
            <a:r>
              <a:rPr lang="mr-IN" altLang="zh-CN" dirty="0"/>
              <a:t> </a:t>
            </a:r>
            <a:r>
              <a:rPr lang="mr-IN" altLang="zh-CN" dirty="0" err="1"/>
              <a:t>noArguments</a:t>
            </a:r>
            <a:r>
              <a:rPr lang="mr-IN" altLang="zh-CN" dirty="0"/>
              <a:t> = () -&gt; </a:t>
            </a:r>
            <a:r>
              <a:rPr lang="mr-IN" altLang="zh-CN" dirty="0" err="1"/>
              <a:t>System.out.println</a:t>
            </a:r>
            <a:r>
              <a:rPr lang="mr-IN" altLang="zh-CN" dirty="0"/>
              <a:t>("</a:t>
            </a:r>
            <a:r>
              <a:rPr lang="mr-IN" altLang="zh-CN" dirty="0" err="1"/>
              <a:t>Hello</a:t>
            </a:r>
            <a:r>
              <a:rPr lang="mr-IN" altLang="zh-CN" dirty="0"/>
              <a:t> </a:t>
            </a:r>
            <a:r>
              <a:rPr lang="mr-IN" altLang="zh-CN" dirty="0" err="1"/>
              <a:t>World</a:t>
            </a:r>
            <a:r>
              <a:rPr lang="mr-IN" altLang="zh-CN" dirty="0"/>
              <a:t>"); 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2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235527"/>
            <a:ext cx="10058400" cy="5936673"/>
          </a:xfrm>
        </p:spPr>
        <p:txBody>
          <a:bodyPr>
            <a:normAutofit/>
          </a:bodyPr>
          <a:lstStyle/>
          <a:p>
            <a:r>
              <a:rPr lang="zh-CN" altLang="en-US" dirty="0"/>
              <a:t>接口参数返回类型</a:t>
            </a:r>
            <a:r>
              <a:rPr lang="zh-CN" altLang="en-US" dirty="0" smtClean="0"/>
              <a:t>示例</a:t>
            </a:r>
          </a:p>
          <a:p>
            <a:r>
              <a:rPr lang="zh-CN" altLang="en-US" dirty="0" smtClean="0"/>
              <a:t>接口名称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类型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 参数，返回值</a:t>
            </a:r>
            <a:endParaRPr lang="zh-CN" altLang="en-US" dirty="0"/>
          </a:p>
          <a:p>
            <a:r>
              <a:rPr lang="en-US" altLang="zh-CN" dirty="0"/>
              <a:t>Predicate&lt;T&gt; </a:t>
            </a:r>
            <a:r>
              <a:rPr lang="zh-CN" altLang="en-US" dirty="0" smtClean="0"/>
              <a:t> 	</a:t>
            </a:r>
            <a:r>
              <a:rPr lang="en-US" altLang="zh-CN" dirty="0" smtClean="0"/>
              <a:t>T</a:t>
            </a:r>
            <a:r>
              <a:rPr lang="zh-CN" altLang="en-US" dirty="0" smtClean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	</a:t>
            </a:r>
            <a:r>
              <a:rPr lang="en-US" altLang="zh-CN" dirty="0" err="1" smtClean="0"/>
              <a:t>boolean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r>
              <a:rPr lang="en-US" altLang="zh-CN" dirty="0" smtClean="0"/>
              <a:t>Consumer&lt;T</a:t>
            </a:r>
            <a:r>
              <a:rPr lang="en-US" altLang="zh-CN" dirty="0"/>
              <a:t>&gt; </a:t>
            </a:r>
            <a:r>
              <a:rPr lang="zh-CN" altLang="en-US" dirty="0" smtClean="0"/>
              <a:t>	</a:t>
            </a:r>
            <a:r>
              <a:rPr lang="en-US" altLang="zh-CN" dirty="0" smtClean="0"/>
              <a:t>T </a:t>
            </a:r>
            <a:r>
              <a:rPr lang="zh-CN" altLang="en-US" dirty="0" smtClean="0"/>
              <a:t>	</a:t>
            </a:r>
            <a:r>
              <a:rPr lang="en-US" altLang="zh-CN" dirty="0" smtClean="0"/>
              <a:t>void</a:t>
            </a:r>
            <a:endParaRPr lang="zh-CN" altLang="en-US" dirty="0"/>
          </a:p>
          <a:p>
            <a:r>
              <a:rPr lang="en-US" altLang="zh-CN" dirty="0"/>
              <a:t>Function&lt;T,R&gt; </a:t>
            </a:r>
            <a:r>
              <a:rPr lang="zh-CN" altLang="en-US" dirty="0" smtClean="0"/>
              <a:t>	</a:t>
            </a:r>
            <a:r>
              <a:rPr lang="en-US" altLang="zh-CN" dirty="0" smtClean="0"/>
              <a:t>T </a:t>
            </a:r>
            <a:r>
              <a:rPr lang="zh-CN" altLang="en-US" dirty="0" smtClean="0"/>
              <a:t>	</a:t>
            </a:r>
            <a:r>
              <a:rPr lang="en-US" altLang="zh-CN" dirty="0" smtClean="0"/>
              <a:t>R </a:t>
            </a:r>
            <a:endParaRPr lang="zh-CN" altLang="en-US" dirty="0" smtClean="0"/>
          </a:p>
          <a:p>
            <a:r>
              <a:rPr lang="en-US" altLang="zh-CN" dirty="0" smtClean="0"/>
              <a:t>Supplier&lt;T</a:t>
            </a:r>
            <a:r>
              <a:rPr lang="en-US" altLang="zh-CN" dirty="0"/>
              <a:t>&gt; </a:t>
            </a:r>
            <a:r>
              <a:rPr lang="zh-CN" altLang="en-US" dirty="0" smtClean="0"/>
              <a:t>	            </a:t>
            </a:r>
            <a:r>
              <a:rPr lang="en-US" altLang="zh-CN" dirty="0" smtClean="0"/>
              <a:t>None </a:t>
            </a:r>
            <a:r>
              <a:rPr lang="zh-CN" altLang="en-US" dirty="0" smtClean="0"/>
              <a:t>	</a:t>
            </a:r>
            <a:r>
              <a:rPr lang="en-US" altLang="zh-CN" dirty="0" smtClean="0"/>
              <a:t>T </a:t>
            </a:r>
            <a:endParaRPr lang="zh-CN" altLang="en-US" dirty="0" smtClean="0"/>
          </a:p>
          <a:p>
            <a:r>
              <a:rPr lang="en-US" altLang="zh-CN" dirty="0" err="1" smtClean="0"/>
              <a:t>UnaryOperator</a:t>
            </a:r>
            <a:r>
              <a:rPr lang="en-US" altLang="zh-CN" dirty="0" smtClean="0"/>
              <a:t>&lt;T</a:t>
            </a:r>
            <a:r>
              <a:rPr lang="en-US" altLang="zh-CN" dirty="0"/>
              <a:t>&gt; </a:t>
            </a:r>
            <a:r>
              <a:rPr lang="zh-CN" altLang="en-US" dirty="0" smtClean="0"/>
              <a:t>	</a:t>
            </a:r>
            <a:r>
              <a:rPr lang="en-US" altLang="zh-CN" dirty="0" smtClean="0"/>
              <a:t>T </a:t>
            </a:r>
            <a:r>
              <a:rPr lang="zh-CN" altLang="en-US" dirty="0" smtClean="0"/>
              <a:t> 	</a:t>
            </a:r>
            <a:r>
              <a:rPr lang="en-US" altLang="zh-CN" dirty="0" smtClean="0"/>
              <a:t>T</a:t>
            </a:r>
            <a:endParaRPr lang="zh-CN" altLang="en-US" dirty="0"/>
          </a:p>
          <a:p>
            <a:r>
              <a:rPr lang="en-US" altLang="zh-CN" dirty="0" err="1"/>
              <a:t>BinaryOperator</a:t>
            </a:r>
            <a:r>
              <a:rPr lang="en-US" altLang="zh-CN" dirty="0"/>
              <a:t>&lt;T&gt; (T, T) </a:t>
            </a:r>
            <a:r>
              <a:rPr lang="zh-CN" altLang="en-US" dirty="0" smtClean="0"/>
              <a:t> 	</a:t>
            </a:r>
            <a:r>
              <a:rPr lang="en-US" altLang="zh-CN" dirty="0" smtClean="0"/>
              <a:t>T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zh-CN" altLang="en-US" dirty="0" smtClean="0">
                <a:hlinkClick r:id="rId2"/>
              </a:rPr>
              <a:t>官方文档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14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Stream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Stream </a:t>
            </a:r>
            <a:r>
              <a:rPr lang="zh-CN" altLang="en-US" dirty="0"/>
              <a:t>是用函数式编程方式在集合类上进行复杂操作的工具</a:t>
            </a:r>
            <a:r>
              <a:rPr lang="zh-CN" altLang="en-US" dirty="0" smtClean="0"/>
              <a:t>。</a:t>
            </a:r>
          </a:p>
          <a:p>
            <a:r>
              <a:rPr lang="zh-TW" altLang="en-US" dirty="0" smtClean="0"/>
              <a:t>像</a:t>
            </a:r>
            <a:r>
              <a:rPr lang="en-US" altLang="zh-TW" dirty="0" smtClean="0"/>
              <a:t>filter </a:t>
            </a:r>
            <a:r>
              <a:rPr lang="zh-TW" altLang="en-US" dirty="0"/>
              <a:t>这样只描述</a:t>
            </a:r>
            <a:r>
              <a:rPr lang="en-US" altLang="zh-TW" dirty="0"/>
              <a:t>Stream</a:t>
            </a:r>
            <a:r>
              <a:rPr lang="zh-TW" altLang="en-US" dirty="0"/>
              <a:t>，最终不产生新集合的方法叫作惰性求值方法</a:t>
            </a:r>
            <a:r>
              <a:rPr lang="zh-TW" altLang="en-US" dirty="0" smtClean="0"/>
              <a:t>；</a:t>
            </a:r>
            <a:endParaRPr lang="zh-CN" altLang="en-US" dirty="0" smtClean="0"/>
          </a:p>
          <a:p>
            <a:r>
              <a:rPr lang="zh-TW" altLang="en-US" dirty="0" smtClean="0"/>
              <a:t>而</a:t>
            </a:r>
            <a:r>
              <a:rPr lang="zh-TW" altLang="en-US" dirty="0"/>
              <a:t>像</a:t>
            </a:r>
            <a:r>
              <a:rPr lang="en-US" altLang="zh-TW" dirty="0"/>
              <a:t>count </a:t>
            </a:r>
            <a:r>
              <a:rPr lang="zh-TW" altLang="en-US" dirty="0" smtClean="0"/>
              <a:t>这样最终</a:t>
            </a:r>
            <a:r>
              <a:rPr lang="zh-TW" altLang="en-US" dirty="0"/>
              <a:t>会从</a:t>
            </a:r>
            <a:r>
              <a:rPr lang="en-US" altLang="zh-TW" dirty="0"/>
              <a:t>Stream </a:t>
            </a:r>
            <a:r>
              <a:rPr lang="zh-TW" altLang="en-US" dirty="0"/>
              <a:t>产生值的方法叫作及早求值</a:t>
            </a:r>
            <a:r>
              <a:rPr lang="zh-TW" altLang="en-US" dirty="0" smtClean="0"/>
              <a:t>方法</a:t>
            </a:r>
            <a:endParaRPr lang="zh-CN" altLang="en-US" dirty="0" smtClean="0"/>
          </a:p>
          <a:p>
            <a:r>
              <a:rPr lang="zh-TW" altLang="en-US" dirty="0" smtClean="0"/>
              <a:t>。</a:t>
            </a:r>
            <a:r>
              <a:rPr lang="en-US" altLang="zh-CN" dirty="0" smtClean="0"/>
              <a:t>collect(</a:t>
            </a:r>
            <a:r>
              <a:rPr lang="en-US" altLang="zh-CN" dirty="0" err="1" smtClean="0"/>
              <a:t>toList</a:t>
            </a:r>
            <a:r>
              <a:rPr lang="en-US" altLang="zh-CN" dirty="0"/>
              <a:t>()) </a:t>
            </a:r>
            <a:r>
              <a:rPr lang="zh-CN" altLang="en-US" dirty="0"/>
              <a:t>方法由</a:t>
            </a:r>
            <a:r>
              <a:rPr lang="en-US" altLang="zh-CN" dirty="0"/>
              <a:t>Stream </a:t>
            </a:r>
            <a:r>
              <a:rPr lang="zh-CN" altLang="en-US" dirty="0"/>
              <a:t>里的值生成一个列表，是一个及早求值操作。</a:t>
            </a:r>
            <a:r>
              <a:rPr kumimoji="1" lang="zh-CN" altLang="en-US" dirty="0" smtClean="0"/>
              <a:t>  </a:t>
            </a:r>
          </a:p>
          <a:p>
            <a:r>
              <a:rPr lang="mr-IN" altLang="zh-CN" dirty="0" err="1" smtClean="0"/>
              <a:t>List</a:t>
            </a:r>
            <a:r>
              <a:rPr lang="mr-IN" altLang="zh-CN" dirty="0" smtClean="0"/>
              <a:t>&lt;</a:t>
            </a:r>
            <a:r>
              <a:rPr lang="mr-IN" altLang="zh-CN" dirty="0" err="1" smtClean="0"/>
              <a:t>String</a:t>
            </a:r>
            <a:r>
              <a:rPr lang="mr-IN" altLang="zh-CN" dirty="0"/>
              <a:t>&gt; </a:t>
            </a:r>
            <a:r>
              <a:rPr lang="mr-IN" altLang="zh-CN" dirty="0" err="1"/>
              <a:t>collected</a:t>
            </a:r>
            <a:r>
              <a:rPr lang="mr-IN" altLang="zh-CN" dirty="0"/>
              <a:t> = </a:t>
            </a:r>
            <a:r>
              <a:rPr lang="mr-IN" altLang="zh-CN" dirty="0" err="1"/>
              <a:t>Stream.of</a:t>
            </a:r>
            <a:r>
              <a:rPr lang="mr-IN" altLang="zh-CN" dirty="0" smtClean="0"/>
              <a:t>(“</a:t>
            </a:r>
            <a:r>
              <a:rPr lang="mr-IN" altLang="zh-CN" dirty="0" err="1" smtClean="0"/>
              <a:t>a</a:t>
            </a:r>
            <a:r>
              <a:rPr lang="mr-IN" altLang="zh-CN" dirty="0" smtClean="0"/>
              <a:t>”, “</a:t>
            </a:r>
            <a:r>
              <a:rPr lang="mr-IN" altLang="zh-CN" dirty="0" err="1" smtClean="0"/>
              <a:t>b</a:t>
            </a:r>
            <a:r>
              <a:rPr lang="mr-IN" altLang="zh-CN" dirty="0" smtClean="0"/>
              <a:t>”, “</a:t>
            </a:r>
            <a:r>
              <a:rPr lang="mr-IN" altLang="zh-CN" dirty="0" err="1" smtClean="0"/>
              <a:t>c</a:t>
            </a:r>
            <a:r>
              <a:rPr lang="mr-IN" altLang="zh-CN" dirty="0" smtClean="0"/>
              <a:t>”) </a:t>
            </a:r>
            <a:r>
              <a:rPr lang="en-US" altLang="zh-CN" dirty="0" smtClean="0"/>
              <a:t>.</a:t>
            </a:r>
            <a:r>
              <a:rPr lang="en-US" altLang="zh-CN" dirty="0"/>
              <a:t>collect(</a:t>
            </a:r>
            <a:r>
              <a:rPr lang="en-US" altLang="zh-CN" dirty="0" err="1"/>
              <a:t>Collectors.toList</a:t>
            </a:r>
            <a:r>
              <a:rPr lang="en-US" altLang="zh-CN" dirty="0"/>
              <a:t>()); </a:t>
            </a:r>
            <a:endParaRPr kumimoji="1" lang="zh-CN" altLang="en-US" dirty="0"/>
          </a:p>
          <a:p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将</a:t>
            </a:r>
            <a:r>
              <a:rPr lang="zh-CN" altLang="en-US" dirty="0"/>
              <a:t>一种类型的值转换成另外一种</a:t>
            </a:r>
            <a:r>
              <a:rPr lang="zh-CN" altLang="en-US" dirty="0" smtClean="0"/>
              <a:t>类型</a:t>
            </a:r>
          </a:p>
          <a:p>
            <a:r>
              <a:rPr kumimoji="1" lang="zh-CN" altLang="en-US" dirty="0" smtClean="0"/>
              <a:t>入参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>
                <a:hlinkClick r:id="rId2"/>
              </a:rPr>
              <a:t>官方文档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43" y="3926087"/>
            <a:ext cx="55499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24691"/>
            <a:ext cx="10058400" cy="6047509"/>
          </a:xfrm>
        </p:spPr>
        <p:txBody>
          <a:bodyPr/>
          <a:lstStyle/>
          <a:p>
            <a:r>
              <a:rPr kumimoji="1" lang="en-US" altLang="zh-CN" dirty="0" smtClean="0"/>
              <a:t>Before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Map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7" y="529936"/>
            <a:ext cx="6908800" cy="175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95" y="3573318"/>
            <a:ext cx="7607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26124"/>
            <a:ext cx="10058400" cy="6046076"/>
          </a:xfrm>
        </p:spPr>
        <p:txBody>
          <a:bodyPr/>
          <a:lstStyle/>
          <a:p>
            <a:r>
              <a:rPr kumimoji="1" lang="en-US" altLang="zh-CN" dirty="0" smtClean="0"/>
              <a:t>Filter</a:t>
            </a:r>
            <a:r>
              <a:rPr kumimoji="1" lang="zh-CN" altLang="en-US" dirty="0" smtClean="0"/>
              <a:t> 过滤器</a:t>
            </a:r>
          </a:p>
          <a:p>
            <a:r>
              <a:rPr kumimoji="1" lang="zh-CN" altLang="en-US" dirty="0" smtClean="0"/>
              <a:t>入参  </a:t>
            </a:r>
            <a:r>
              <a:rPr kumimoji="1" lang="en-US" altLang="zh-CN" dirty="0" smtClean="0"/>
              <a:t>Predicate&lt;T&gt;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88" y="520262"/>
            <a:ext cx="7581900" cy="525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08" y="2479128"/>
            <a:ext cx="2823340" cy="7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49847</TotalTime>
  <Words>1453</Words>
  <Application>Microsoft Macintosh PowerPoint</Application>
  <PresentationFormat>宽屏</PresentationFormat>
  <Paragraphs>292</Paragraphs>
  <Slides>39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Calibri</vt:lpstr>
      <vt:lpstr>HG明朝B</vt:lpstr>
      <vt:lpstr>Mangal</vt:lpstr>
      <vt:lpstr>Rockwell</vt:lpstr>
      <vt:lpstr>Rockwell Condensed</vt:lpstr>
      <vt:lpstr>Rockwell Extra Bold</vt:lpstr>
      <vt:lpstr>Wingdings</vt:lpstr>
      <vt:lpstr>標楷體</vt:lpstr>
      <vt:lpstr>方正姚体</vt:lpstr>
      <vt:lpstr>宋体</vt:lpstr>
      <vt:lpstr>木活字</vt:lpstr>
      <vt:lpstr>Java 8 函数式编程</vt:lpstr>
      <vt:lpstr>学习目标</vt:lpstr>
      <vt:lpstr>java8的发布历史 </vt:lpstr>
      <vt:lpstr>Lambda表达式</vt:lpstr>
      <vt:lpstr>单一方法接口替换匿名内部类</vt:lpstr>
      <vt:lpstr>PowerPoint 演示文稿</vt:lpstr>
      <vt:lpstr>Stream</vt:lpstr>
      <vt:lpstr>PowerPoint 演示文稿</vt:lpstr>
      <vt:lpstr>PowerPoint 演示文稿</vt:lpstr>
      <vt:lpstr>PowerPoint 演示文稿</vt:lpstr>
      <vt:lpstr>PowerPoint 演示文稿</vt:lpstr>
      <vt:lpstr>Reduce</vt:lpstr>
      <vt:lpstr>一个完整例子</vt:lpstr>
      <vt:lpstr>默认方法</vt:lpstr>
      <vt:lpstr>Optional</vt:lpstr>
      <vt:lpstr>方法引用</vt:lpstr>
      <vt:lpstr>foreach</vt:lpstr>
      <vt:lpstr>使用收集器collect</vt:lpstr>
      <vt:lpstr>转换成值</vt:lpstr>
      <vt:lpstr>数据分块</vt:lpstr>
      <vt:lpstr>数据分组</vt:lpstr>
      <vt:lpstr>字符串</vt:lpstr>
      <vt:lpstr>PowerPoint 演示文稿</vt:lpstr>
      <vt:lpstr>重构和定制收集器</vt:lpstr>
      <vt:lpstr>使用forEach 和StringBuilder 格式化艺术家姓名 </vt:lpstr>
      <vt:lpstr>使用reduce 和StringBuilder 格式化艺术家姓名</vt:lpstr>
      <vt:lpstr>使用reduce 和StringCombiner 类格式化艺术家姓名</vt:lpstr>
      <vt:lpstr>使用定制的收集器StringCollector 收集字符串</vt:lpstr>
      <vt:lpstr>数据并行化</vt:lpstr>
      <vt:lpstr>并行化运行基于流的代码是否比串行化运行更快？</vt:lpstr>
      <vt:lpstr>限制</vt:lpstr>
      <vt:lpstr>PowerPoint 演示文稿</vt:lpstr>
      <vt:lpstr>性能</vt:lpstr>
      <vt:lpstr>并行求和原理</vt:lpstr>
      <vt:lpstr>使用fork/join 分解合并问题</vt:lpstr>
      <vt:lpstr>以根据性能的好坏，将核心类库提供的通用数据结构分成以下3 组</vt:lpstr>
      <vt:lpstr>状态</vt:lpstr>
      <vt:lpstr>工具类Arrays新增的并行化操作</vt:lpstr>
      <vt:lpstr>习题答案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 函数式编程</dc:title>
  <dc:creator>Microsoft Office 用户</dc:creator>
  <cp:lastModifiedBy>Microsoft Office 用户</cp:lastModifiedBy>
  <cp:revision>64</cp:revision>
  <dcterms:created xsi:type="dcterms:W3CDTF">2017-08-07T03:32:45Z</dcterms:created>
  <dcterms:modified xsi:type="dcterms:W3CDTF">2017-09-22T09:14:32Z</dcterms:modified>
</cp:coreProperties>
</file>